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321" r:id="rId3"/>
    <p:sldId id="257" r:id="rId4"/>
    <p:sldId id="265" r:id="rId5"/>
    <p:sldId id="266" r:id="rId6"/>
    <p:sldId id="267" r:id="rId7"/>
    <p:sldId id="268" r:id="rId8"/>
    <p:sldId id="269" r:id="rId9"/>
    <p:sldId id="270" r:id="rId10"/>
    <p:sldId id="271" r:id="rId11"/>
    <p:sldId id="272" r:id="rId12"/>
    <p:sldId id="273" r:id="rId13"/>
    <p:sldId id="322" r:id="rId14"/>
    <p:sldId id="274" r:id="rId15"/>
    <p:sldId id="275" r:id="rId16"/>
    <p:sldId id="276" r:id="rId17"/>
    <p:sldId id="277" r:id="rId18"/>
    <p:sldId id="278" r:id="rId19"/>
    <p:sldId id="279" r:id="rId20"/>
    <p:sldId id="280" r:id="rId21"/>
    <p:sldId id="281" r:id="rId22"/>
    <p:sldId id="324" r:id="rId23"/>
    <p:sldId id="283" r:id="rId24"/>
    <p:sldId id="284" r:id="rId25"/>
    <p:sldId id="285" r:id="rId26"/>
    <p:sldId id="286" r:id="rId27"/>
    <p:sldId id="287" r:id="rId28"/>
    <p:sldId id="288" r:id="rId29"/>
    <p:sldId id="289" r:id="rId30"/>
    <p:sldId id="290" r:id="rId31"/>
    <p:sldId id="291" r:id="rId32"/>
    <p:sldId id="292" r:id="rId33"/>
    <p:sldId id="293" r:id="rId34"/>
    <p:sldId id="294" r:id="rId35"/>
    <p:sldId id="295" r:id="rId36"/>
    <p:sldId id="297" r:id="rId37"/>
    <p:sldId id="298" r:id="rId38"/>
    <p:sldId id="299" r:id="rId39"/>
    <p:sldId id="300" r:id="rId40"/>
    <p:sldId id="301" r:id="rId41"/>
    <p:sldId id="302" r:id="rId42"/>
    <p:sldId id="303" r:id="rId43"/>
    <p:sldId id="304" r:id="rId44"/>
    <p:sldId id="305" r:id="rId45"/>
    <p:sldId id="306" r:id="rId46"/>
    <p:sldId id="307" r:id="rId47"/>
    <p:sldId id="308" r:id="rId48"/>
    <p:sldId id="309" r:id="rId49"/>
    <p:sldId id="323" r:id="rId50"/>
    <p:sldId id="310" r:id="rId51"/>
    <p:sldId id="311" r:id="rId52"/>
    <p:sldId id="312" r:id="rId53"/>
    <p:sldId id="313" r:id="rId54"/>
    <p:sldId id="314" r:id="rId55"/>
    <p:sldId id="315" r:id="rId56"/>
    <p:sldId id="316" r:id="rId57"/>
    <p:sldId id="325" r:id="rId58"/>
    <p:sldId id="318" r:id="rId59"/>
    <p:sldId id="319" r:id="rId60"/>
    <p:sldId id="320" r:id="rId6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33C8B"/>
    <a:srgbClr val="27BD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659" autoAdjust="0"/>
    <p:restoredTop sz="94660"/>
  </p:normalViewPr>
  <p:slideViewPr>
    <p:cSldViewPr snapToGrid="0">
      <p:cViewPr varScale="1">
        <p:scale>
          <a:sx n="111" d="100"/>
          <a:sy n="111" d="100"/>
        </p:scale>
        <p:origin x="438"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5D9439EC-2062-423C-B2D6-E9D0E3D84F28}" type="datetimeFigureOut">
              <a:rPr lang="en-US" smtClean="0"/>
              <a:t>9/3/2024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43D23E-41E4-4849-98BB-066E3DD6879B}" type="slidenum">
              <a:rPr lang="en-US" smtClean="0"/>
              <a:t>‹#›</a:t>
            </a:fld>
            <a:endParaRPr lang="en-US"/>
          </a:p>
        </p:txBody>
      </p:sp>
    </p:spTree>
    <p:extLst>
      <p:ext uri="{BB962C8B-B14F-4D97-AF65-F5344CB8AC3E}">
        <p14:creationId xmlns:p14="http://schemas.microsoft.com/office/powerpoint/2010/main" val="28677681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D9439EC-2062-423C-B2D6-E9D0E3D84F28}" type="datetimeFigureOut">
              <a:rPr lang="en-US" smtClean="0"/>
              <a:t>9/3/2024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43D23E-41E4-4849-98BB-066E3DD6879B}" type="slidenum">
              <a:rPr lang="en-US" smtClean="0"/>
              <a:t>‹#›</a:t>
            </a:fld>
            <a:endParaRPr lang="en-US"/>
          </a:p>
        </p:txBody>
      </p:sp>
    </p:spTree>
    <p:extLst>
      <p:ext uri="{BB962C8B-B14F-4D97-AF65-F5344CB8AC3E}">
        <p14:creationId xmlns:p14="http://schemas.microsoft.com/office/powerpoint/2010/main" val="968285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D9439EC-2062-423C-B2D6-E9D0E3D84F28}" type="datetimeFigureOut">
              <a:rPr lang="en-US" smtClean="0"/>
              <a:t>9/3/2024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43D23E-41E4-4849-98BB-066E3DD6879B}" type="slidenum">
              <a:rPr lang="en-US" smtClean="0"/>
              <a:t>‹#›</a:t>
            </a:fld>
            <a:endParaRPr lang="en-US"/>
          </a:p>
        </p:txBody>
      </p:sp>
    </p:spTree>
    <p:extLst>
      <p:ext uri="{BB962C8B-B14F-4D97-AF65-F5344CB8AC3E}">
        <p14:creationId xmlns:p14="http://schemas.microsoft.com/office/powerpoint/2010/main" val="8830773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D9439EC-2062-423C-B2D6-E9D0E3D84F28}" type="datetimeFigureOut">
              <a:rPr lang="en-US" smtClean="0"/>
              <a:t>9/3/2024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43D23E-41E4-4849-98BB-066E3DD6879B}" type="slidenum">
              <a:rPr lang="en-US" smtClean="0"/>
              <a:t>‹#›</a:t>
            </a:fld>
            <a:endParaRPr lang="en-US"/>
          </a:p>
        </p:txBody>
      </p:sp>
    </p:spTree>
    <p:extLst>
      <p:ext uri="{BB962C8B-B14F-4D97-AF65-F5344CB8AC3E}">
        <p14:creationId xmlns:p14="http://schemas.microsoft.com/office/powerpoint/2010/main" val="29934491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D9439EC-2062-423C-B2D6-E9D0E3D84F28}" type="datetimeFigureOut">
              <a:rPr lang="en-US" smtClean="0"/>
              <a:t>9/3/2024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43D23E-41E4-4849-98BB-066E3DD6879B}" type="slidenum">
              <a:rPr lang="en-US" smtClean="0"/>
              <a:t>‹#›</a:t>
            </a:fld>
            <a:endParaRPr lang="en-US"/>
          </a:p>
        </p:txBody>
      </p:sp>
    </p:spTree>
    <p:extLst>
      <p:ext uri="{BB962C8B-B14F-4D97-AF65-F5344CB8AC3E}">
        <p14:creationId xmlns:p14="http://schemas.microsoft.com/office/powerpoint/2010/main" val="8124475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D9439EC-2062-423C-B2D6-E9D0E3D84F28}" type="datetimeFigureOut">
              <a:rPr lang="en-US" smtClean="0"/>
              <a:t>9/3/2024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A43D23E-41E4-4849-98BB-066E3DD6879B}" type="slidenum">
              <a:rPr lang="en-US" smtClean="0"/>
              <a:t>‹#›</a:t>
            </a:fld>
            <a:endParaRPr lang="en-US"/>
          </a:p>
        </p:txBody>
      </p:sp>
    </p:spTree>
    <p:extLst>
      <p:ext uri="{BB962C8B-B14F-4D97-AF65-F5344CB8AC3E}">
        <p14:creationId xmlns:p14="http://schemas.microsoft.com/office/powerpoint/2010/main" val="37881492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D9439EC-2062-423C-B2D6-E9D0E3D84F28}" type="datetimeFigureOut">
              <a:rPr lang="en-US" smtClean="0"/>
              <a:t>9/3/2024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A43D23E-41E4-4849-98BB-066E3DD6879B}" type="slidenum">
              <a:rPr lang="en-US" smtClean="0"/>
              <a:t>‹#›</a:t>
            </a:fld>
            <a:endParaRPr lang="en-US"/>
          </a:p>
        </p:txBody>
      </p:sp>
    </p:spTree>
    <p:extLst>
      <p:ext uri="{BB962C8B-B14F-4D97-AF65-F5344CB8AC3E}">
        <p14:creationId xmlns:p14="http://schemas.microsoft.com/office/powerpoint/2010/main" val="18385887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D9439EC-2062-423C-B2D6-E9D0E3D84F28}" type="datetimeFigureOut">
              <a:rPr lang="en-US" smtClean="0"/>
              <a:t>9/3/2024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A43D23E-41E4-4849-98BB-066E3DD6879B}" type="slidenum">
              <a:rPr lang="en-US" smtClean="0"/>
              <a:t>‹#›</a:t>
            </a:fld>
            <a:endParaRPr lang="en-US"/>
          </a:p>
        </p:txBody>
      </p:sp>
    </p:spTree>
    <p:extLst>
      <p:ext uri="{BB962C8B-B14F-4D97-AF65-F5344CB8AC3E}">
        <p14:creationId xmlns:p14="http://schemas.microsoft.com/office/powerpoint/2010/main" val="940482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D9439EC-2062-423C-B2D6-E9D0E3D84F28}" type="datetimeFigureOut">
              <a:rPr lang="en-US" smtClean="0"/>
              <a:t>9/3/2024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A43D23E-41E4-4849-98BB-066E3DD6879B}" type="slidenum">
              <a:rPr lang="en-US" smtClean="0"/>
              <a:t>‹#›</a:t>
            </a:fld>
            <a:endParaRPr lang="en-US"/>
          </a:p>
        </p:txBody>
      </p:sp>
    </p:spTree>
    <p:extLst>
      <p:ext uri="{BB962C8B-B14F-4D97-AF65-F5344CB8AC3E}">
        <p14:creationId xmlns:p14="http://schemas.microsoft.com/office/powerpoint/2010/main" val="2676149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D9439EC-2062-423C-B2D6-E9D0E3D84F28}" type="datetimeFigureOut">
              <a:rPr lang="en-US" smtClean="0"/>
              <a:t>9/3/2024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A43D23E-41E4-4849-98BB-066E3DD6879B}" type="slidenum">
              <a:rPr lang="en-US" smtClean="0"/>
              <a:t>‹#›</a:t>
            </a:fld>
            <a:endParaRPr lang="en-US"/>
          </a:p>
        </p:txBody>
      </p:sp>
    </p:spTree>
    <p:extLst>
      <p:ext uri="{BB962C8B-B14F-4D97-AF65-F5344CB8AC3E}">
        <p14:creationId xmlns:p14="http://schemas.microsoft.com/office/powerpoint/2010/main" val="39191245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D9439EC-2062-423C-B2D6-E9D0E3D84F28}" type="datetimeFigureOut">
              <a:rPr lang="en-US" smtClean="0"/>
              <a:t>9/3/2024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A43D23E-41E4-4849-98BB-066E3DD6879B}" type="slidenum">
              <a:rPr lang="en-US" smtClean="0"/>
              <a:t>‹#›</a:t>
            </a:fld>
            <a:endParaRPr lang="en-US"/>
          </a:p>
        </p:txBody>
      </p:sp>
    </p:spTree>
    <p:extLst>
      <p:ext uri="{BB962C8B-B14F-4D97-AF65-F5344CB8AC3E}">
        <p14:creationId xmlns:p14="http://schemas.microsoft.com/office/powerpoint/2010/main" val="39604370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D9439EC-2062-423C-B2D6-E9D0E3D84F28}" type="datetimeFigureOut">
              <a:rPr lang="en-US" smtClean="0"/>
              <a:t>9/3/2024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A43D23E-41E4-4849-98BB-066E3DD6879B}" type="slidenum">
              <a:rPr lang="en-US" smtClean="0"/>
              <a:t>‹#›</a:t>
            </a:fld>
            <a:endParaRPr lang="en-US"/>
          </a:p>
        </p:txBody>
      </p:sp>
    </p:spTree>
    <p:extLst>
      <p:ext uri="{BB962C8B-B14F-4D97-AF65-F5344CB8AC3E}">
        <p14:creationId xmlns:p14="http://schemas.microsoft.com/office/powerpoint/2010/main" val="34801901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image" Target="../media/image20.JPG"/></Relationships>
</file>

<file path=ppt/slides/_rels/slide24.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3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35.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image" Target="../media/image41.jpeg"/></Relationships>
</file>

<file path=ppt/slides/_rels/slide4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199804" y="2915689"/>
            <a:ext cx="3023062" cy="1026622"/>
          </a:xfrm>
        </p:spPr>
        <p:txBody>
          <a:bodyPr>
            <a:normAutofit/>
          </a:bodyPr>
          <a:lstStyle/>
          <a:p>
            <a:pPr rtl="1">
              <a:lnSpc>
                <a:spcPct val="150000"/>
              </a:lnSpc>
            </a:pPr>
            <a:r>
              <a:rPr lang="fa-IR" sz="2800" b="1" dirty="0">
                <a:solidFill>
                  <a:schemeClr val="bg1"/>
                </a:solidFill>
                <a:latin typeface="Yekan Bakh" panose="01000504000000020004" pitchFamily="2" charset="-78"/>
                <a:ea typeface="Yekan Bakh" panose="01000504000000020004" pitchFamily="2" charset="-78"/>
                <a:cs typeface="B Yekan" panose="00000400000000000000" pitchFamily="2" charset="-78"/>
              </a:rPr>
              <a:t>محل تایپ عنوان دوم</a:t>
            </a:r>
            <a:endParaRPr lang="en-US" sz="2800" dirty="0">
              <a:solidFill>
                <a:schemeClr val="bg1"/>
              </a:solidFill>
              <a:latin typeface="Yekan Bakh" panose="01000504000000020004" pitchFamily="2" charset="-78"/>
              <a:ea typeface="Yekan Bakh" panose="01000504000000020004" pitchFamily="2" charset="-78"/>
              <a:cs typeface="B Yekan" panose="00000400000000000000" pitchFamily="2" charset="-78"/>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7782697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TextBox 4"/>
          <p:cNvSpPr txBox="1"/>
          <p:nvPr/>
        </p:nvSpPr>
        <p:spPr>
          <a:xfrm>
            <a:off x="905775" y="1931440"/>
            <a:ext cx="10316640" cy="4252831"/>
          </a:xfrm>
          <a:prstGeom prst="rect">
            <a:avLst/>
          </a:prstGeom>
          <a:noFill/>
        </p:spPr>
        <p:txBody>
          <a:bodyPr wrap="square" rtlCol="0">
            <a:spAutoFit/>
          </a:bodyPr>
          <a:lstStyle/>
          <a:p>
            <a:pPr marL="0" marR="0" algn="just" rtl="1">
              <a:lnSpc>
                <a:spcPct val="107000"/>
              </a:lnSpc>
              <a:spcBef>
                <a:spcPts val="0"/>
              </a:spcBef>
              <a:spcAft>
                <a:spcPts val="800"/>
              </a:spcAft>
            </a:pPr>
            <a:r>
              <a:rPr lang="ar-SA" sz="1800" kern="100" dirty="0">
                <a:effectLst/>
                <a:latin typeface="Calibri" panose="020F0502020204030204" pitchFamily="34" charset="0"/>
                <a:ea typeface="Calibri" panose="020F0502020204030204" pitchFamily="34" charset="0"/>
                <a:cs typeface="B Nazanin" panose="00000400000000000000" pitchFamily="2" charset="-78"/>
              </a:rPr>
              <a:t>ریسکهای مرتبط با گروه سرمایه گذاری شامل ریسکهای استراتژیک )داخلی و خارجی(، ریسکهای مالی )اعتباری، بازار و نقدینگی(، ریسکهای عملیاتی )فرآیندی، انسانی، تکنولوژی و حسابداری(، ریسک قانونی، ریسکهای فرهنگی و اجتماعی، ریسک اعتبار اسمی و ریسکهای سیاسی میباشد. اهم ریسکهای فوق به شرح ذیل میباشند:</a:t>
            </a:r>
          </a:p>
          <a:p>
            <a:pPr marL="0" marR="0" algn="just" rtl="1">
              <a:lnSpc>
                <a:spcPct val="107000"/>
              </a:lnSpc>
              <a:spcBef>
                <a:spcPts val="0"/>
              </a:spcBef>
              <a:spcAft>
                <a:spcPts val="800"/>
              </a:spcAft>
            </a:pPr>
            <a:r>
              <a:rPr lang="ar-SA" sz="1800" kern="100" dirty="0">
                <a:effectLst/>
                <a:latin typeface="Calibri" panose="020F0502020204030204" pitchFamily="34" charset="0"/>
                <a:ea typeface="Calibri" panose="020F0502020204030204" pitchFamily="34" charset="0"/>
                <a:cs typeface="B Nazanin" panose="00000400000000000000" pitchFamily="2" charset="-78"/>
              </a:rPr>
              <a:t>ریسک نوسانات نرخ بهره: نرخ بهره تاثیر مستقیم بر روی هزینههای تولید شرکتهای گروه دارد، بهره پرداختی بابت تامین نقدینگی، موجب کاهش سودآوری شرکتها خواهد شد. همچنین موجب افزایش بهای مواد اولیه خواهد شد قیمت مواد مصرفی رابطه مستقیمی با هزینه دریافت تسهیلات خواهد داشت. افزایش در نرخ هزینههای تأمین مالی باعث کاهش سود خالص شرکت میشود و میتواند طرحهای توسعه را فاقد توجیه اقتصادی نماید.</a:t>
            </a:r>
          </a:p>
          <a:p>
            <a:pPr marL="0" marR="0" algn="just" rtl="1">
              <a:lnSpc>
                <a:spcPct val="107000"/>
              </a:lnSpc>
              <a:spcBef>
                <a:spcPts val="0"/>
              </a:spcBef>
              <a:spcAft>
                <a:spcPts val="800"/>
              </a:spcAft>
            </a:pPr>
            <a:r>
              <a:rPr lang="ar-SA" sz="1800" kern="100" dirty="0">
                <a:effectLst/>
                <a:latin typeface="Calibri" panose="020F0502020204030204" pitchFamily="34" charset="0"/>
                <a:ea typeface="Calibri" panose="020F0502020204030204" pitchFamily="34" charset="0"/>
                <a:cs typeface="B Nazanin" panose="00000400000000000000" pitchFamily="2" charset="-78"/>
              </a:rPr>
              <a:t>ریسک نوسانات نرخ ارز: آثار تغییرات نرخ ارز بر صنعت دارو از جهت شدت بالای ارزبری این صنعت در بخش مواد اولیه، نسبت به صنایع دیگر و همچنین استراتژیک بودن کالای تولیدی و ارتباط مستقیم آن با حوزه سلامت از اهمیت مضاعفی برخوردار است. افزایش نرخ ارز علاوه بر افزایش قابل توجه قیمت تمام شده محصولات، میتواند به کاهش تولید شرکتهای دارویی به جهت کمبود منابع ریالی نیز منجر شده و حاشیه سود شرکتهای مذکور را تحت تأثیر قرار دهد.</a:t>
            </a:r>
          </a:p>
          <a:p>
            <a:pPr marL="0" marR="0" algn="just" rtl="1">
              <a:lnSpc>
                <a:spcPct val="107000"/>
              </a:lnSpc>
              <a:spcBef>
                <a:spcPts val="0"/>
              </a:spcBef>
              <a:spcAft>
                <a:spcPts val="800"/>
              </a:spcAft>
            </a:pPr>
            <a:r>
              <a:rPr lang="ar-SA" sz="1800" kern="100" dirty="0">
                <a:effectLst/>
                <a:latin typeface="Calibri" panose="020F0502020204030204" pitchFamily="34" charset="0"/>
                <a:ea typeface="Calibri" panose="020F0502020204030204" pitchFamily="34" charset="0"/>
                <a:cs typeface="B Nazanin" panose="00000400000000000000" pitchFamily="2" charset="-78"/>
              </a:rPr>
              <a:t>از سوی دیگر شرایط ویژه اقتصادی در کشور، موضوع نرخ ارز، نوسانات آن و تاثیر تغییرات نرخ ارز بر روی فعالیت شرکت با توجه به حجم خرید خارجی و وابستگی به ماشین آلات خارجی همواره موضوع بسیار مهمی برای مدیریت شرکتهای دارویی خواهد بود. با توجه به صعود ناگهانی نرخ ارز در روزهای اخیر. نگرانی مربوط به تهیه ارز و نرخ آن افزایش یافته است.</a:t>
            </a:r>
          </a:p>
        </p:txBody>
      </p:sp>
      <p:sp>
        <p:nvSpPr>
          <p:cNvPr id="6" name="Rectangle 5"/>
          <p:cNvSpPr/>
          <p:nvPr/>
        </p:nvSpPr>
        <p:spPr>
          <a:xfrm>
            <a:off x="4994694" y="1138300"/>
            <a:ext cx="6227721" cy="477054"/>
          </a:xfrm>
          <a:prstGeom prst="rect">
            <a:avLst/>
          </a:prstGeom>
        </p:spPr>
        <p:txBody>
          <a:bodyPr wrap="square">
            <a:spAutoFit/>
          </a:bodyPr>
          <a:lstStyle/>
          <a:p>
            <a:pPr algn="r" rtl="1"/>
            <a:r>
              <a:rPr lang="fa-IR" sz="2500" b="1" dirty="0">
                <a:solidFill>
                  <a:srgbClr val="133C8B"/>
                </a:solidFill>
                <a:cs typeface="B Nazanin" panose="00000400000000000000" pitchFamily="2" charset="-78"/>
              </a:rPr>
              <a:t>ریسک ها و موارد عدم اطمینان و تجزیه و تحلیل آن:</a:t>
            </a:r>
            <a:endParaRPr lang="en-US" sz="2500" dirty="0">
              <a:cs typeface="B Nazanin" panose="00000400000000000000" pitchFamily="2" charset="-78"/>
            </a:endParaRPr>
          </a:p>
        </p:txBody>
      </p:sp>
    </p:spTree>
    <p:extLst>
      <p:ext uri="{BB962C8B-B14F-4D97-AF65-F5344CB8AC3E}">
        <p14:creationId xmlns:p14="http://schemas.microsoft.com/office/powerpoint/2010/main" val="21378490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TextBox 4"/>
          <p:cNvSpPr txBox="1"/>
          <p:nvPr/>
        </p:nvSpPr>
        <p:spPr>
          <a:xfrm>
            <a:off x="905775" y="1931440"/>
            <a:ext cx="10316640" cy="4845557"/>
          </a:xfrm>
          <a:prstGeom prst="rect">
            <a:avLst/>
          </a:prstGeom>
          <a:noFill/>
        </p:spPr>
        <p:txBody>
          <a:bodyPr wrap="square" rtlCol="0">
            <a:spAutoFit/>
          </a:bodyPr>
          <a:lstStyle/>
          <a:p>
            <a:pPr marL="0" marR="0" algn="r" rtl="1">
              <a:lnSpc>
                <a:spcPct val="107000"/>
              </a:lnSpc>
              <a:spcBef>
                <a:spcPts val="0"/>
              </a:spcBef>
              <a:spcAft>
                <a:spcPts val="800"/>
              </a:spcAft>
            </a:pPr>
            <a:r>
              <a:rPr lang="fa-IR" sz="1800" b="1" kern="100" dirty="0">
                <a:effectLst/>
                <a:latin typeface="Calibri" panose="020F0502020204030204" pitchFamily="34" charset="0"/>
                <a:ea typeface="Calibri" panose="020F0502020204030204" pitchFamily="34" charset="0"/>
                <a:cs typeface="B Nazanin" panose="00000400000000000000" pitchFamily="2" charset="-78"/>
              </a:rPr>
              <a:t>ریسک بازار</a:t>
            </a:r>
            <a:r>
              <a:rPr lang="fa-IR" sz="1800" kern="100" dirty="0">
                <a:effectLst/>
                <a:latin typeface="Calibri" panose="020F0502020204030204" pitchFamily="34" charset="0"/>
                <a:ea typeface="Calibri" panose="020F0502020204030204" pitchFamily="34" charset="0"/>
                <a:cs typeface="B Nazanin" panose="00000400000000000000" pitchFamily="2" charset="-78"/>
              </a:rPr>
              <a:t>: در اثر نوسانات قیمت داراییها در بازار )نوسان نرخهای بازار( ایجاد میشود. اشخاص حقیقی و حقوقی </a:t>
            </a:r>
            <a:r>
              <a:rPr lang="fa-IR" sz="1800" kern="100" dirty="0" err="1">
                <a:effectLst/>
                <a:latin typeface="Calibri" panose="020F0502020204030204" pitchFamily="34" charset="0"/>
                <a:ea typeface="Calibri" panose="020F0502020204030204" pitchFamily="34" charset="0"/>
                <a:cs typeface="B Nazanin" panose="00000400000000000000" pitchFamily="2" charset="-78"/>
              </a:rPr>
              <a:t>داراییهای</a:t>
            </a:r>
            <a:r>
              <a:rPr lang="fa-IR" sz="1800" kern="100" dirty="0">
                <a:effectLst/>
                <a:latin typeface="Calibri" panose="020F0502020204030204" pitchFamily="34" charset="0"/>
                <a:ea typeface="Calibri" panose="020F0502020204030204" pitchFamily="34" charset="0"/>
                <a:cs typeface="B Nazanin" panose="00000400000000000000" pitchFamily="2" charset="-78"/>
              </a:rPr>
              <a:t> خود را به صور مختلف مانند پول نقد، سهام، انواع اوراق بهادار، مسکن، طلا، ارز و سایر </a:t>
            </a:r>
            <a:r>
              <a:rPr lang="fa-IR" sz="1800" kern="100" dirty="0" err="1">
                <a:effectLst/>
                <a:latin typeface="Calibri" panose="020F0502020204030204" pitchFamily="34" charset="0"/>
                <a:ea typeface="Calibri" panose="020F0502020204030204" pitchFamily="34" charset="0"/>
                <a:cs typeface="B Nazanin" panose="00000400000000000000" pitchFamily="2" charset="-78"/>
              </a:rPr>
              <a:t>داراییهای</a:t>
            </a:r>
            <a:r>
              <a:rPr lang="fa-IR" sz="1800" kern="100" dirty="0">
                <a:effectLst/>
                <a:latin typeface="Calibri" panose="020F0502020204030204" pitchFamily="34" charset="0"/>
                <a:ea typeface="Calibri" panose="020F0502020204030204" pitchFamily="34" charset="0"/>
                <a:cs typeface="B Nazanin" panose="00000400000000000000" pitchFamily="2" charset="-78"/>
              </a:rPr>
              <a:t> با ارزش نگهداری میکنند. تمام این داراییها </a:t>
            </a:r>
            <a:r>
              <a:rPr lang="fa-IR" sz="1800" kern="100" dirty="0" err="1">
                <a:effectLst/>
                <a:latin typeface="Calibri" panose="020F0502020204030204" pitchFamily="34" charset="0"/>
                <a:ea typeface="Calibri" panose="020F0502020204030204" pitchFamily="34" charset="0"/>
                <a:cs typeface="B Nazanin" panose="00000400000000000000" pitchFamily="2" charset="-78"/>
              </a:rPr>
              <a:t>دربازارهای</a:t>
            </a:r>
            <a:r>
              <a:rPr lang="fa-IR" sz="1800" kern="100" dirty="0">
                <a:effectLst/>
                <a:latin typeface="Calibri" panose="020F0502020204030204" pitchFamily="34" charset="0"/>
                <a:ea typeface="Calibri" panose="020F0502020204030204" pitchFamily="34" charset="0"/>
                <a:cs typeface="B Nazanin" panose="00000400000000000000" pitchFamily="2" charset="-78"/>
              </a:rPr>
              <a:t> منسجم مورد </a:t>
            </a:r>
            <a:r>
              <a:rPr lang="fa-IR" sz="1800" kern="100" dirty="0" err="1">
                <a:effectLst/>
                <a:latin typeface="Calibri" panose="020F0502020204030204" pitchFamily="34" charset="0"/>
                <a:ea typeface="Calibri" panose="020F0502020204030204" pitchFamily="34" charset="0"/>
                <a:cs typeface="B Nazanin" panose="00000400000000000000" pitchFamily="2" charset="-78"/>
              </a:rPr>
              <a:t>دادوستد</a:t>
            </a:r>
            <a:r>
              <a:rPr lang="fa-IR" sz="1800" kern="100" dirty="0">
                <a:effectLst/>
                <a:latin typeface="Calibri" panose="020F0502020204030204" pitchFamily="34" charset="0"/>
                <a:ea typeface="Calibri" panose="020F0502020204030204" pitchFamily="34" charset="0"/>
                <a:cs typeface="B Nazanin" panose="00000400000000000000" pitchFamily="2" charset="-78"/>
              </a:rPr>
              <a:t> قرار میگیرند و به همین دلیل در معرض تغییرات قیمت قرار دارند و این نوسانات قیمتی، موجب ایجاد ریسک بازار میشود. ریسک بازار یکی از اجزای اصلی ریسک شرکتها و بنگاههای تجاری است. به تأثیر تغییرات نرخ </a:t>
            </a:r>
            <a:r>
              <a:rPr lang="fa-IR" sz="1800" kern="100" dirty="0" err="1">
                <a:effectLst/>
                <a:latin typeface="Calibri" panose="020F0502020204030204" pitchFamily="34" charset="0"/>
                <a:ea typeface="Calibri" panose="020F0502020204030204" pitchFamily="34" charset="0"/>
                <a:cs typeface="B Nazanin" panose="00000400000000000000" pitchFamily="2" charset="-78"/>
              </a:rPr>
              <a:t>ارزبر</a:t>
            </a:r>
            <a:r>
              <a:rPr lang="fa-IR" sz="1800" kern="100" dirty="0">
                <a:effectLst/>
                <a:latin typeface="Calibri" panose="020F0502020204030204" pitchFamily="34" charset="0"/>
                <a:ea typeface="Calibri" panose="020F0502020204030204" pitchFamily="34" charset="0"/>
                <a:cs typeface="B Nazanin" panose="00000400000000000000" pitchFamily="2" charset="-78"/>
              </a:rPr>
              <a:t> سرمایه </a:t>
            </a:r>
            <a:r>
              <a:rPr lang="fa-IR" sz="1800" kern="100" dirty="0" err="1">
                <a:effectLst/>
                <a:latin typeface="Calibri" panose="020F0502020204030204" pitchFamily="34" charset="0"/>
                <a:ea typeface="Calibri" panose="020F0502020204030204" pitchFamily="34" charset="0"/>
                <a:cs typeface="B Nazanin" panose="00000400000000000000" pitchFamily="2" charset="-78"/>
              </a:rPr>
              <a:t>گذاریها</a:t>
            </a:r>
            <a:r>
              <a:rPr lang="fa-IR" sz="1800" kern="100" dirty="0">
                <a:effectLst/>
                <a:latin typeface="Calibri" panose="020F0502020204030204" pitchFamily="34" charset="0"/>
                <a:ea typeface="Calibri" panose="020F0502020204030204" pitchFamily="34" charset="0"/>
                <a:cs typeface="B Nazanin" panose="00000400000000000000" pitchFamily="2" charset="-78"/>
              </a:rPr>
              <a:t> و فعالیت های تجاری یک شرکت، ریسک نرخ ارز اطلاق میگردد.</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ct val="107000"/>
              </a:lnSpc>
              <a:spcBef>
                <a:spcPts val="0"/>
              </a:spcBef>
              <a:spcAft>
                <a:spcPts val="800"/>
              </a:spcAft>
            </a:pPr>
            <a:r>
              <a:rPr lang="fa-IR" sz="1800" b="1" kern="100" dirty="0">
                <a:effectLst/>
                <a:latin typeface="Calibri" panose="020F0502020204030204" pitchFamily="34" charset="0"/>
                <a:ea typeface="Calibri" panose="020F0502020204030204" pitchFamily="34" charset="0"/>
                <a:cs typeface="B Nazanin" panose="00000400000000000000" pitchFamily="2" charset="-78"/>
              </a:rPr>
              <a:t>ریسک نرخ ارز</a:t>
            </a:r>
            <a:r>
              <a:rPr lang="fa-IR" sz="1800" kern="100" dirty="0">
                <a:effectLst/>
                <a:latin typeface="Calibri" panose="020F0502020204030204" pitchFamily="34" charset="0"/>
                <a:ea typeface="Calibri" panose="020F0502020204030204" pitchFamily="34" charset="0"/>
                <a:cs typeface="B Nazanin" panose="00000400000000000000" pitchFamily="2" charset="-78"/>
              </a:rPr>
              <a:t>: یکی از </a:t>
            </a:r>
            <a:r>
              <a:rPr lang="fa-IR" sz="1800" kern="100" dirty="0" err="1">
                <a:effectLst/>
                <a:latin typeface="Calibri" panose="020F0502020204030204" pitchFamily="34" charset="0"/>
                <a:ea typeface="Calibri" panose="020F0502020204030204" pitchFamily="34" charset="0"/>
                <a:cs typeface="B Nazanin" panose="00000400000000000000" pitchFamily="2" charset="-78"/>
              </a:rPr>
              <a:t>ریسکهای</a:t>
            </a:r>
            <a:r>
              <a:rPr lang="fa-IR" sz="1800" kern="100" dirty="0">
                <a:effectLst/>
                <a:latin typeface="Calibri" panose="020F0502020204030204" pitchFamily="34" charset="0"/>
                <a:ea typeface="Calibri" panose="020F0502020204030204" pitchFamily="34" charset="0"/>
                <a:cs typeface="B Nazanin" panose="00000400000000000000" pitchFamily="2" charset="-78"/>
              </a:rPr>
              <a:t> زیر مجموعه ریسک بازار است که به دلیل تغییرات نرخ </a:t>
            </a:r>
            <a:r>
              <a:rPr lang="fa-IR" sz="1800" kern="100" dirty="0" err="1">
                <a:effectLst/>
                <a:latin typeface="Calibri" panose="020F0502020204030204" pitchFamily="34" charset="0"/>
                <a:ea typeface="Calibri" panose="020F0502020204030204" pitchFamily="34" charset="0"/>
                <a:cs typeface="B Nazanin" panose="00000400000000000000" pitchFamily="2" charset="-78"/>
              </a:rPr>
              <a:t>تسعیر</a:t>
            </a:r>
            <a:r>
              <a:rPr lang="fa-IR" sz="1800" kern="100" dirty="0">
                <a:effectLst/>
                <a:latin typeface="Calibri" panose="020F0502020204030204" pitchFamily="34" charset="0"/>
                <a:ea typeface="Calibri" panose="020F0502020204030204" pitchFamily="34" charset="0"/>
                <a:cs typeface="B Nazanin" panose="00000400000000000000" pitchFamily="2" charset="-78"/>
              </a:rPr>
              <a:t> ارز روی میدهد</a:t>
            </a:r>
            <a:r>
              <a:rPr lang="en-US" sz="1800" kern="100" dirty="0">
                <a:effectLst/>
                <a:latin typeface="Calibri" panose="020F0502020204030204" pitchFamily="34" charset="0"/>
                <a:ea typeface="Calibri" panose="020F0502020204030204" pitchFamily="34" charset="0"/>
                <a:cs typeface="B Nazanin" panose="00000400000000000000" pitchFamily="2" charset="-78"/>
              </a:rPr>
              <a:t>.</a:t>
            </a:r>
            <a:r>
              <a:rPr lang="en-US" sz="1800" kern="100" dirty="0">
                <a:effectLst/>
                <a:latin typeface="B Nazanin" panose="00000400000000000000" pitchFamily="2" charset="-78"/>
                <a:ea typeface="Calibri" panose="020F0502020204030204" pitchFamily="34" charset="0"/>
                <a:cs typeface="Arial" panose="020B0604020202020204" pitchFamily="34" charset="0"/>
              </a:rPr>
              <a:t> </a:t>
            </a:r>
            <a:r>
              <a:rPr lang="fa-IR" sz="1800" kern="100" dirty="0">
                <a:effectLst/>
                <a:latin typeface="B Nazanin" panose="00000400000000000000" pitchFamily="2" charset="-78"/>
                <a:ea typeface="Calibri" panose="020F0502020204030204" pitchFamily="34" charset="0"/>
                <a:cs typeface="Arial" panose="020B0604020202020204" pitchFamily="34" charset="0"/>
              </a:rPr>
              <a:t>اهمیت این ریسک هنگامی افزایش مییابد که بخش قابل توجهی از سبد سرمایه گذاری شرکت متشکل از یک ارز و یا </a:t>
            </a:r>
            <a:r>
              <a:rPr lang="fa-IR" sz="1800" kern="100" dirty="0" err="1">
                <a:effectLst/>
                <a:latin typeface="B Nazanin" panose="00000400000000000000" pitchFamily="2" charset="-78"/>
                <a:ea typeface="Calibri" panose="020F0502020204030204" pitchFamily="34" charset="0"/>
                <a:cs typeface="Arial" panose="020B0604020202020204" pitchFamily="34" charset="0"/>
              </a:rPr>
              <a:t>ارزهای</a:t>
            </a:r>
            <a:r>
              <a:rPr lang="fa-IR" sz="1800" kern="100" dirty="0">
                <a:effectLst/>
                <a:latin typeface="B Nazanin" panose="00000400000000000000" pitchFamily="2" charset="-78"/>
                <a:ea typeface="Calibri" panose="020F0502020204030204" pitchFamily="34" charset="0"/>
                <a:cs typeface="Arial" panose="020B0604020202020204" pitchFamily="34" charset="0"/>
              </a:rPr>
              <a:t> گوناگون باشد. حالت دیگری که باعث ایجاد ریسک نرخ ارز میشود هنگامی روی میدهد که بنگاه تجاری مبادلات ارزی قابل توجهی داشته و در اثر مبادلات تجاری خود مطالبات و بدهی های ارزی ایجاد نموده باشد</a:t>
            </a:r>
            <a:r>
              <a:rPr lang="en-US" sz="1800" kern="100" dirty="0">
                <a:effectLst/>
                <a:latin typeface="Calibri" panose="020F0502020204030204" pitchFamily="34" charset="0"/>
                <a:ea typeface="Calibri" panose="020F0502020204030204" pitchFamily="34" charset="0"/>
                <a:cs typeface="B Nazanin" panose="00000400000000000000" pitchFamily="2" charset="-78"/>
              </a:rPr>
              <a:t>.</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ct val="107000"/>
              </a:lnSpc>
              <a:spcBef>
                <a:spcPts val="0"/>
              </a:spcBef>
              <a:spcAft>
                <a:spcPts val="800"/>
              </a:spcAft>
            </a:pPr>
            <a:r>
              <a:rPr lang="fa-IR" sz="1800" b="1" kern="100" dirty="0">
                <a:effectLst/>
                <a:latin typeface="Calibri" panose="020F0502020204030204" pitchFamily="34" charset="0"/>
                <a:ea typeface="Calibri" panose="020F0502020204030204" pitchFamily="34" charset="0"/>
                <a:cs typeface="B Nazanin" panose="00000400000000000000" pitchFamily="2" charset="-78"/>
              </a:rPr>
              <a:t>ریسک عوامل بین </a:t>
            </a:r>
            <a:r>
              <a:rPr lang="fa-IR" sz="1800" b="1" kern="100" dirty="0" err="1">
                <a:effectLst/>
                <a:latin typeface="Calibri" panose="020F0502020204030204" pitchFamily="34" charset="0"/>
                <a:ea typeface="Calibri" panose="020F0502020204030204" pitchFamily="34" charset="0"/>
                <a:cs typeface="B Nazanin" panose="00000400000000000000" pitchFamily="2" charset="-78"/>
              </a:rPr>
              <a:t>المللی</a:t>
            </a:r>
            <a:r>
              <a:rPr lang="fa-IR" sz="1800" kern="100" dirty="0">
                <a:effectLst/>
                <a:latin typeface="Calibri" panose="020F0502020204030204" pitchFamily="34" charset="0"/>
                <a:ea typeface="Calibri" panose="020F0502020204030204" pitchFamily="34" charset="0"/>
                <a:cs typeface="B Nazanin" panose="00000400000000000000" pitchFamily="2" charset="-78"/>
              </a:rPr>
              <a:t>: تحولات بین </a:t>
            </a:r>
            <a:r>
              <a:rPr lang="fa-IR" sz="1800" kern="100" dirty="0" err="1">
                <a:effectLst/>
                <a:latin typeface="Calibri" panose="020F0502020204030204" pitchFamily="34" charset="0"/>
                <a:ea typeface="Calibri" panose="020F0502020204030204" pitchFamily="34" charset="0"/>
                <a:cs typeface="B Nazanin" panose="00000400000000000000" pitchFamily="2" charset="-78"/>
              </a:rPr>
              <a:t>المللی</a:t>
            </a:r>
            <a:r>
              <a:rPr lang="fa-IR" sz="1800" kern="100" dirty="0">
                <a:effectLst/>
                <a:latin typeface="Calibri" panose="020F0502020204030204" pitchFamily="34" charset="0"/>
                <a:ea typeface="Calibri" panose="020F0502020204030204" pitchFamily="34" charset="0"/>
                <a:cs typeface="B Nazanin" panose="00000400000000000000" pitchFamily="2" charset="-78"/>
              </a:rPr>
              <a:t> بر وضعیت اقتصادی و کلیه کسب و کارهای کشور سایه انداخته است و صنعت دارو و مجموعه برکت نیز از این امر مستثنی </a:t>
            </a:r>
            <a:r>
              <a:rPr lang="fa-IR" sz="1800" kern="100" dirty="0" err="1">
                <a:effectLst/>
                <a:latin typeface="Calibri" panose="020F0502020204030204" pitchFamily="34" charset="0"/>
                <a:ea typeface="Calibri" panose="020F0502020204030204" pitchFamily="34" charset="0"/>
                <a:cs typeface="B Nazanin" panose="00000400000000000000" pitchFamily="2" charset="-78"/>
              </a:rPr>
              <a:t>نمیباشند</a:t>
            </a:r>
            <a:r>
              <a:rPr lang="fa-IR" sz="1800" kern="100" dirty="0">
                <a:effectLst/>
                <a:latin typeface="Calibri" panose="020F0502020204030204" pitchFamily="34" charset="0"/>
                <a:ea typeface="Calibri" panose="020F0502020204030204" pitchFamily="34" charset="0"/>
                <a:cs typeface="B Nazanin" panose="00000400000000000000" pitchFamily="2" charset="-78"/>
              </a:rPr>
              <a:t>. این امر میتواند باعث سختتر شدن گشایش اعتبار برای </a:t>
            </a:r>
            <a:r>
              <a:rPr lang="fa-IR" sz="1800" kern="100" dirty="0" err="1">
                <a:effectLst/>
                <a:latin typeface="Calibri" panose="020F0502020204030204" pitchFamily="34" charset="0"/>
                <a:ea typeface="Calibri" panose="020F0502020204030204" pitchFamily="34" charset="0"/>
                <a:cs typeface="B Nazanin" panose="00000400000000000000" pitchFamily="2" charset="-78"/>
              </a:rPr>
              <a:t>خریدهای</a:t>
            </a:r>
            <a:r>
              <a:rPr lang="fa-IR" sz="1800" kern="100" dirty="0">
                <a:effectLst/>
                <a:latin typeface="Calibri" panose="020F0502020204030204" pitchFamily="34" charset="0"/>
                <a:ea typeface="Calibri" panose="020F0502020204030204" pitchFamily="34" charset="0"/>
                <a:cs typeface="B Nazanin" panose="00000400000000000000" pitchFamily="2" charset="-78"/>
              </a:rPr>
              <a:t> خارجی گردد. از سوی دیگر شرکتهای دارویی به لحاظ حساسیت تولیدات آن همواره در مقابل مقررات دولتی و عوامل بین </a:t>
            </a:r>
            <a:r>
              <a:rPr lang="fa-IR" sz="1800" kern="100" dirty="0" err="1">
                <a:effectLst/>
                <a:latin typeface="Calibri" panose="020F0502020204030204" pitchFamily="34" charset="0"/>
                <a:ea typeface="Calibri" panose="020F0502020204030204" pitchFamily="34" charset="0"/>
                <a:cs typeface="B Nazanin" panose="00000400000000000000" pitchFamily="2" charset="-78"/>
              </a:rPr>
              <a:t>المللی</a:t>
            </a:r>
            <a:r>
              <a:rPr lang="fa-IR" sz="1800" kern="100" dirty="0">
                <a:effectLst/>
                <a:latin typeface="Calibri" panose="020F0502020204030204" pitchFamily="34" charset="0"/>
                <a:ea typeface="Calibri" panose="020F0502020204030204" pitchFamily="34" charset="0"/>
                <a:cs typeface="B Nazanin" panose="00000400000000000000" pitchFamily="2" charset="-78"/>
              </a:rPr>
              <a:t> دچار کمترین مخاطره بودهاند. نگرانی مربوط به روابط بین </a:t>
            </a:r>
            <a:r>
              <a:rPr lang="fa-IR" sz="1800" kern="100" dirty="0" err="1">
                <a:effectLst/>
                <a:latin typeface="Calibri" panose="020F0502020204030204" pitchFamily="34" charset="0"/>
                <a:ea typeface="Calibri" panose="020F0502020204030204" pitchFamily="34" charset="0"/>
                <a:cs typeface="B Nazanin" panose="00000400000000000000" pitchFamily="2" charset="-78"/>
              </a:rPr>
              <a:t>الملل</a:t>
            </a:r>
            <a:r>
              <a:rPr lang="fa-IR" sz="1800" kern="100" dirty="0">
                <a:effectLst/>
                <a:latin typeface="Calibri" panose="020F0502020204030204" pitchFamily="34" charset="0"/>
                <a:ea typeface="Calibri" panose="020F0502020204030204" pitchFamily="34" charset="0"/>
                <a:cs typeface="B Nazanin" panose="00000400000000000000" pitchFamily="2" charset="-78"/>
              </a:rPr>
              <a:t> همواره طی سالیان گذشته وجود داشته است و همیشه بخشی از تفکر مدیریت و تصمیم گیرندگان اقتصادی را مشغول کرده است؛ بنابراین راههای مقابله با این موضوع در تصمیم گیریهای شرکت همواره در نظر گرفته شده است</a:t>
            </a:r>
            <a:r>
              <a:rPr lang="en-US" sz="1800" kern="100" dirty="0">
                <a:effectLst/>
                <a:latin typeface="Calibri" panose="020F0502020204030204" pitchFamily="34" charset="0"/>
                <a:ea typeface="Calibri" panose="020F0502020204030204" pitchFamily="34" charset="0"/>
                <a:cs typeface="B Nazanin" panose="00000400000000000000" pitchFamily="2" charset="-78"/>
              </a:rPr>
              <a:t>.</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pPr marL="0" marR="0" algn="just" rtl="1">
              <a:lnSpc>
                <a:spcPct val="107000"/>
              </a:lnSpc>
              <a:spcBef>
                <a:spcPts val="0"/>
              </a:spcBef>
              <a:spcAft>
                <a:spcPts val="800"/>
              </a:spcAft>
            </a:pPr>
            <a:endParaRPr lang="ar-SA" sz="1800" kern="100" dirty="0">
              <a:effectLst/>
              <a:latin typeface="Calibri" panose="020F0502020204030204" pitchFamily="34" charset="0"/>
              <a:ea typeface="Calibri" panose="020F0502020204030204" pitchFamily="34" charset="0"/>
              <a:cs typeface="B Nazanin" panose="00000400000000000000" pitchFamily="2" charset="-78"/>
            </a:endParaRPr>
          </a:p>
        </p:txBody>
      </p:sp>
      <p:sp>
        <p:nvSpPr>
          <p:cNvPr id="6" name="Rectangle 5"/>
          <p:cNvSpPr/>
          <p:nvPr/>
        </p:nvSpPr>
        <p:spPr>
          <a:xfrm>
            <a:off x="4994694" y="1138300"/>
            <a:ext cx="6227721" cy="477054"/>
          </a:xfrm>
          <a:prstGeom prst="rect">
            <a:avLst/>
          </a:prstGeom>
        </p:spPr>
        <p:txBody>
          <a:bodyPr wrap="square">
            <a:spAutoFit/>
          </a:bodyPr>
          <a:lstStyle/>
          <a:p>
            <a:pPr algn="r" rtl="1"/>
            <a:r>
              <a:rPr lang="fa-IR" sz="2500" b="1" dirty="0">
                <a:solidFill>
                  <a:srgbClr val="133C8B"/>
                </a:solidFill>
                <a:cs typeface="B Nazanin" panose="00000400000000000000" pitchFamily="2" charset="-78"/>
              </a:rPr>
              <a:t>ریسک ها و موارد عدم اطمینان و تجزیه و تحلیل آن:</a:t>
            </a:r>
            <a:endParaRPr lang="en-US" sz="2500" dirty="0">
              <a:cs typeface="B Nazanin" panose="00000400000000000000" pitchFamily="2" charset="-78"/>
            </a:endParaRPr>
          </a:p>
        </p:txBody>
      </p:sp>
    </p:spTree>
    <p:extLst>
      <p:ext uri="{BB962C8B-B14F-4D97-AF65-F5344CB8AC3E}">
        <p14:creationId xmlns:p14="http://schemas.microsoft.com/office/powerpoint/2010/main" val="1010081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TextBox 4"/>
          <p:cNvSpPr txBox="1"/>
          <p:nvPr/>
        </p:nvSpPr>
        <p:spPr>
          <a:xfrm>
            <a:off x="905775" y="1931440"/>
            <a:ext cx="10316640" cy="3363741"/>
          </a:xfrm>
          <a:prstGeom prst="rect">
            <a:avLst/>
          </a:prstGeom>
          <a:noFill/>
        </p:spPr>
        <p:txBody>
          <a:bodyPr wrap="square" rtlCol="0">
            <a:spAutoFit/>
          </a:bodyPr>
          <a:lstStyle/>
          <a:p>
            <a:pPr marL="0" marR="0" algn="r" rtl="1">
              <a:lnSpc>
                <a:spcPct val="107000"/>
              </a:lnSpc>
              <a:spcBef>
                <a:spcPts val="0"/>
              </a:spcBef>
              <a:spcAft>
                <a:spcPts val="800"/>
              </a:spcAft>
            </a:pPr>
            <a:r>
              <a:rPr lang="fa-IR" sz="1800" b="1" kern="100" dirty="0">
                <a:effectLst/>
                <a:latin typeface="Calibri" panose="020F0502020204030204" pitchFamily="34" charset="0"/>
                <a:ea typeface="Calibri" panose="020F0502020204030204" pitchFamily="34" charset="0"/>
                <a:cs typeface="B Nazanin" panose="00000400000000000000" pitchFamily="2" charset="-78"/>
              </a:rPr>
              <a:t>ریسک قوانین داخلی</a:t>
            </a:r>
            <a:r>
              <a:rPr lang="fa-IR" sz="1800" kern="100" dirty="0">
                <a:effectLst/>
                <a:latin typeface="Calibri" panose="020F0502020204030204" pitchFamily="34" charset="0"/>
                <a:ea typeface="Calibri" panose="020F0502020204030204" pitchFamily="34" charset="0"/>
                <a:cs typeface="B Nazanin" panose="00000400000000000000" pitchFamily="2" charset="-78"/>
              </a:rPr>
              <a:t>: تغییر قوانین داخلی از جمله تعرفههای واردات و افزایش قیمت </a:t>
            </a:r>
            <a:r>
              <a:rPr lang="fa-IR" sz="1800" kern="100" dirty="0" err="1">
                <a:effectLst/>
                <a:latin typeface="Calibri" panose="020F0502020204030204" pitchFamily="34" charset="0"/>
                <a:ea typeface="Calibri" panose="020F0502020204030204" pitchFamily="34" charset="0"/>
                <a:cs typeface="B Nazanin" panose="00000400000000000000" pitchFamily="2" charset="-78"/>
              </a:rPr>
              <a:t>حاملهای</a:t>
            </a:r>
            <a:r>
              <a:rPr lang="fa-IR" sz="1800" kern="100" dirty="0">
                <a:effectLst/>
                <a:latin typeface="Calibri" panose="020F0502020204030204" pitchFamily="34" charset="0"/>
                <a:ea typeface="Calibri" panose="020F0502020204030204" pitchFamily="34" charset="0"/>
                <a:cs typeface="B Nazanin" panose="00000400000000000000" pitchFamily="2" charset="-78"/>
              </a:rPr>
              <a:t> انرژی از جمله موارد تاثیرگذار بر سودآوری شرکتها میباشند. همچنین تغییرات قیمت حامل های انرژی با توجه به تأثیر بر قیمت های حمل و نقل مواد و محصولات نهایی، اثرگذاری نسبی بر روی صنعت دارو خواهد گذاشت</a:t>
            </a:r>
            <a:r>
              <a:rPr lang="en-US" sz="1800" kern="100" dirty="0">
                <a:effectLst/>
                <a:latin typeface="Calibri" panose="020F0502020204030204" pitchFamily="34" charset="0"/>
                <a:ea typeface="Calibri" panose="020F0502020204030204" pitchFamily="34" charset="0"/>
                <a:cs typeface="B Nazanin" panose="00000400000000000000" pitchFamily="2" charset="-78"/>
              </a:rPr>
              <a:t>.</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ct val="107000"/>
              </a:lnSpc>
              <a:spcBef>
                <a:spcPts val="0"/>
              </a:spcBef>
              <a:spcAft>
                <a:spcPts val="800"/>
              </a:spcAft>
            </a:pPr>
            <a:r>
              <a:rPr lang="fa-IR" sz="1800" b="1" kern="100" dirty="0">
                <a:effectLst/>
                <a:latin typeface="Calibri" panose="020F0502020204030204" pitchFamily="34" charset="0"/>
                <a:ea typeface="Calibri" panose="020F0502020204030204" pitchFamily="34" charset="0"/>
                <a:cs typeface="B Nazanin" panose="00000400000000000000" pitchFamily="2" charset="-78"/>
              </a:rPr>
              <a:t>ریسک نقدینگی</a:t>
            </a:r>
            <a:r>
              <a:rPr lang="fa-IR" sz="1800" kern="100" dirty="0">
                <a:effectLst/>
                <a:latin typeface="Calibri" panose="020F0502020204030204" pitchFamily="34" charset="0"/>
                <a:ea typeface="Calibri" panose="020F0502020204030204" pitchFamily="34" charset="0"/>
                <a:cs typeface="B Nazanin" panose="00000400000000000000" pitchFamily="2" charset="-78"/>
              </a:rPr>
              <a:t>: با توجه به شرایط تورمی همراه با رکود در جامعه و سیاستهای انقباضی دولت در جمع آوری نقدینگی و کنترل آن، مشکل نقدینگی طی سالهای گذشته همواره بزرگترین دغدغه مدیران واحدهای تولیدی و صنعتی بوده است. تا جائیکه بسیاری از واحدهای تجاری </a:t>
            </a:r>
            <a:r>
              <a:rPr lang="fa-IR" sz="1800" kern="100" dirty="0" err="1">
                <a:effectLst/>
                <a:latin typeface="Calibri" panose="020F0502020204030204" pitchFamily="34" charset="0"/>
                <a:ea typeface="Calibri" panose="020F0502020204030204" pitchFamily="34" charset="0"/>
                <a:cs typeface="B Nazanin" panose="00000400000000000000" pitchFamily="2" charset="-78"/>
              </a:rPr>
              <a:t>بدلیل</a:t>
            </a:r>
            <a:r>
              <a:rPr lang="fa-IR" sz="1800" kern="100" dirty="0">
                <a:effectLst/>
                <a:latin typeface="Calibri" panose="020F0502020204030204" pitchFamily="34" charset="0"/>
                <a:ea typeface="Calibri" panose="020F0502020204030204" pitchFamily="34" charset="0"/>
                <a:cs typeface="B Nazanin" panose="00000400000000000000" pitchFamily="2" charset="-78"/>
              </a:rPr>
              <a:t> کمبود نقدینگی به مرور به مرز بحران و خطر نزدیک و وارد بحران غیر قابل برگشت شده </a:t>
            </a:r>
            <a:r>
              <a:rPr lang="fa-IR" sz="1800" kern="100" dirty="0" err="1">
                <a:effectLst/>
                <a:latin typeface="Calibri" panose="020F0502020204030204" pitchFamily="34" charset="0"/>
                <a:ea typeface="Calibri" panose="020F0502020204030204" pitchFamily="34" charset="0"/>
                <a:cs typeface="B Nazanin" panose="00000400000000000000" pitchFamily="2" charset="-78"/>
              </a:rPr>
              <a:t>اند</a:t>
            </a:r>
            <a:r>
              <a:rPr lang="fa-IR" sz="1800" kern="100" dirty="0">
                <a:effectLst/>
                <a:latin typeface="Calibri" panose="020F0502020204030204" pitchFamily="34" charset="0"/>
                <a:ea typeface="Calibri" panose="020F0502020204030204" pitchFamily="34" charset="0"/>
                <a:cs typeface="B Nazanin" panose="00000400000000000000" pitchFamily="2" charset="-78"/>
              </a:rPr>
              <a:t>. همچنین با توجه به افزایش قیمت دلار و به تبع آن افزایش مبلغ ریالی خرید شرکت ها و همچنین افزایش نرخ تسهیلات دریافتی از بانک ها، پیش بینی میگردد مشکلات نقدینگی و تأمین سرمایه در گردش در سال جاری ادامه داشته باشد.</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ct val="107000"/>
              </a:lnSpc>
              <a:spcBef>
                <a:spcPts val="0"/>
              </a:spcBef>
              <a:spcAft>
                <a:spcPts val="800"/>
              </a:spcAft>
            </a:pPr>
            <a:r>
              <a:rPr lang="fa-IR" sz="1800" kern="100" dirty="0">
                <a:effectLst/>
                <a:latin typeface="Calibri" panose="020F0502020204030204" pitchFamily="34" charset="0"/>
                <a:ea typeface="Calibri" panose="020F0502020204030204" pitchFamily="34" charset="0"/>
                <a:cs typeface="B Nazanin" panose="00000400000000000000" pitchFamily="2" charset="-78"/>
              </a:rPr>
              <a:t> </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pPr marL="0" marR="0" algn="just" rtl="1">
              <a:lnSpc>
                <a:spcPct val="107000"/>
              </a:lnSpc>
              <a:spcBef>
                <a:spcPts val="0"/>
              </a:spcBef>
              <a:spcAft>
                <a:spcPts val="800"/>
              </a:spcAft>
            </a:pPr>
            <a:endParaRPr lang="ar-SA" sz="1800" kern="100" dirty="0">
              <a:effectLst/>
              <a:latin typeface="Calibri" panose="020F0502020204030204" pitchFamily="34" charset="0"/>
              <a:ea typeface="Calibri" panose="020F0502020204030204" pitchFamily="34" charset="0"/>
              <a:cs typeface="B Nazanin" panose="00000400000000000000" pitchFamily="2" charset="-78"/>
            </a:endParaRPr>
          </a:p>
        </p:txBody>
      </p:sp>
      <p:sp>
        <p:nvSpPr>
          <p:cNvPr id="6" name="Rectangle 5"/>
          <p:cNvSpPr/>
          <p:nvPr/>
        </p:nvSpPr>
        <p:spPr>
          <a:xfrm>
            <a:off x="4994694" y="1138300"/>
            <a:ext cx="6227721" cy="477054"/>
          </a:xfrm>
          <a:prstGeom prst="rect">
            <a:avLst/>
          </a:prstGeom>
        </p:spPr>
        <p:txBody>
          <a:bodyPr wrap="square">
            <a:spAutoFit/>
          </a:bodyPr>
          <a:lstStyle/>
          <a:p>
            <a:pPr algn="r" rtl="1"/>
            <a:r>
              <a:rPr lang="fa-IR" sz="2500" b="1" dirty="0">
                <a:solidFill>
                  <a:srgbClr val="133C8B"/>
                </a:solidFill>
                <a:cs typeface="B Nazanin" panose="00000400000000000000" pitchFamily="2" charset="-78"/>
              </a:rPr>
              <a:t>ریسک ها و موارد عدم اطمینان و تجزیه و تحلیل آن:</a:t>
            </a:r>
            <a:endParaRPr lang="en-US" sz="2500" dirty="0">
              <a:cs typeface="B Nazanin" panose="00000400000000000000" pitchFamily="2" charset="-78"/>
            </a:endParaRPr>
          </a:p>
        </p:txBody>
      </p:sp>
    </p:spTree>
    <p:extLst>
      <p:ext uri="{BB962C8B-B14F-4D97-AF65-F5344CB8AC3E}">
        <p14:creationId xmlns:p14="http://schemas.microsoft.com/office/powerpoint/2010/main" val="19258958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3" name="Picture 2">
            <a:extLst>
              <a:ext uri="{FF2B5EF4-FFF2-40B4-BE49-F238E27FC236}">
                <a16:creationId xmlns:a16="http://schemas.microsoft.com/office/drawing/2014/main" id="{46766676-C81B-7BD5-FAE9-E2859795E18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3111224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Rectangle 5"/>
          <p:cNvSpPr/>
          <p:nvPr/>
        </p:nvSpPr>
        <p:spPr>
          <a:xfrm>
            <a:off x="4994694" y="1138300"/>
            <a:ext cx="6227721" cy="477054"/>
          </a:xfrm>
          <a:prstGeom prst="rect">
            <a:avLst/>
          </a:prstGeom>
        </p:spPr>
        <p:txBody>
          <a:bodyPr wrap="square">
            <a:spAutoFit/>
          </a:bodyPr>
          <a:lstStyle/>
          <a:p>
            <a:pPr algn="r" rtl="1"/>
            <a:r>
              <a:rPr lang="fa-IR" sz="2500" b="1" dirty="0">
                <a:solidFill>
                  <a:srgbClr val="133C8B"/>
                </a:solidFill>
                <a:cs typeface="B Nazanin" panose="00000400000000000000" pitchFamily="2" charset="-78"/>
              </a:rPr>
              <a:t>نسبت های مالی:</a:t>
            </a:r>
            <a:endParaRPr lang="en-US" sz="2500" dirty="0">
              <a:cs typeface="B Nazanin" panose="00000400000000000000" pitchFamily="2" charset="-78"/>
            </a:endParaRPr>
          </a:p>
        </p:txBody>
      </p:sp>
      <p:pic>
        <p:nvPicPr>
          <p:cNvPr id="2" name="Picture 1">
            <a:extLst>
              <a:ext uri="{FF2B5EF4-FFF2-40B4-BE49-F238E27FC236}">
                <a16:creationId xmlns:a16="http://schemas.microsoft.com/office/drawing/2014/main" id="{09458C96-4BC6-FA1F-1912-F99FE86B8B1E}"/>
              </a:ext>
            </a:extLst>
          </p:cNvPr>
          <p:cNvPicPr>
            <a:picLocks noChangeAspect="1"/>
          </p:cNvPicPr>
          <p:nvPr/>
        </p:nvPicPr>
        <p:blipFill>
          <a:blip r:embed="rId3"/>
          <a:stretch>
            <a:fillRect/>
          </a:stretch>
        </p:blipFill>
        <p:spPr>
          <a:xfrm>
            <a:off x="6650067" y="2020918"/>
            <a:ext cx="3067050" cy="3333750"/>
          </a:xfrm>
          <a:prstGeom prst="rect">
            <a:avLst/>
          </a:prstGeom>
        </p:spPr>
      </p:pic>
      <p:pic>
        <p:nvPicPr>
          <p:cNvPr id="3" name="Picture 2">
            <a:extLst>
              <a:ext uri="{FF2B5EF4-FFF2-40B4-BE49-F238E27FC236}">
                <a16:creationId xmlns:a16="http://schemas.microsoft.com/office/drawing/2014/main" id="{6C212569-BEBB-50DB-19C5-97BDA3E2C29B}"/>
              </a:ext>
            </a:extLst>
          </p:cNvPr>
          <p:cNvPicPr>
            <a:picLocks noChangeAspect="1"/>
          </p:cNvPicPr>
          <p:nvPr/>
        </p:nvPicPr>
        <p:blipFill>
          <a:blip r:embed="rId4"/>
          <a:stretch>
            <a:fillRect/>
          </a:stretch>
        </p:blipFill>
        <p:spPr>
          <a:xfrm>
            <a:off x="1564987" y="2020918"/>
            <a:ext cx="5085080" cy="3315335"/>
          </a:xfrm>
          <a:prstGeom prst="rect">
            <a:avLst/>
          </a:prstGeom>
        </p:spPr>
      </p:pic>
    </p:spTree>
    <p:extLst>
      <p:ext uri="{BB962C8B-B14F-4D97-AF65-F5344CB8AC3E}">
        <p14:creationId xmlns:p14="http://schemas.microsoft.com/office/powerpoint/2010/main" val="40523829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Rectangle 5"/>
          <p:cNvSpPr/>
          <p:nvPr/>
        </p:nvSpPr>
        <p:spPr>
          <a:xfrm>
            <a:off x="4994694" y="1138300"/>
            <a:ext cx="6227721" cy="477054"/>
          </a:xfrm>
          <a:prstGeom prst="rect">
            <a:avLst/>
          </a:prstGeom>
        </p:spPr>
        <p:txBody>
          <a:bodyPr wrap="square">
            <a:spAutoFit/>
          </a:bodyPr>
          <a:lstStyle/>
          <a:p>
            <a:pPr algn="r" rtl="1"/>
            <a:r>
              <a:rPr lang="fa-IR" sz="2500" b="1" dirty="0">
                <a:solidFill>
                  <a:srgbClr val="133C8B"/>
                </a:solidFill>
                <a:cs typeface="B Nazanin" panose="00000400000000000000" pitchFamily="2" charset="-78"/>
              </a:rPr>
              <a:t>بازده و نرخ رشد درآمد و سود خالص:</a:t>
            </a:r>
            <a:endParaRPr lang="en-US" sz="2500" dirty="0">
              <a:cs typeface="B Nazanin" panose="00000400000000000000" pitchFamily="2" charset="-78"/>
            </a:endParaRPr>
          </a:p>
        </p:txBody>
      </p:sp>
      <p:pic>
        <p:nvPicPr>
          <p:cNvPr id="5" name="Picture 4">
            <a:extLst>
              <a:ext uri="{FF2B5EF4-FFF2-40B4-BE49-F238E27FC236}">
                <a16:creationId xmlns:a16="http://schemas.microsoft.com/office/drawing/2014/main" id="{C58C5438-5920-3F56-D4BA-F4EC6942A4E8}"/>
              </a:ext>
            </a:extLst>
          </p:cNvPr>
          <p:cNvPicPr>
            <a:picLocks noChangeAspect="1"/>
          </p:cNvPicPr>
          <p:nvPr/>
        </p:nvPicPr>
        <p:blipFill>
          <a:blip r:embed="rId3"/>
          <a:stretch>
            <a:fillRect/>
          </a:stretch>
        </p:blipFill>
        <p:spPr>
          <a:xfrm>
            <a:off x="6182025" y="2013615"/>
            <a:ext cx="4015105" cy="3328035"/>
          </a:xfrm>
          <a:prstGeom prst="rect">
            <a:avLst/>
          </a:prstGeom>
        </p:spPr>
      </p:pic>
      <p:pic>
        <p:nvPicPr>
          <p:cNvPr id="7" name="Picture 6">
            <a:extLst>
              <a:ext uri="{FF2B5EF4-FFF2-40B4-BE49-F238E27FC236}">
                <a16:creationId xmlns:a16="http://schemas.microsoft.com/office/drawing/2014/main" id="{1A6D53B5-63D4-FB1E-AB3D-055EDEE9FA96}"/>
              </a:ext>
            </a:extLst>
          </p:cNvPr>
          <p:cNvPicPr>
            <a:picLocks noChangeAspect="1"/>
          </p:cNvPicPr>
          <p:nvPr/>
        </p:nvPicPr>
        <p:blipFill>
          <a:blip r:embed="rId4"/>
          <a:stretch>
            <a:fillRect/>
          </a:stretch>
        </p:blipFill>
        <p:spPr>
          <a:xfrm>
            <a:off x="2041825" y="2006313"/>
            <a:ext cx="4140200" cy="3342640"/>
          </a:xfrm>
          <a:prstGeom prst="rect">
            <a:avLst/>
          </a:prstGeom>
        </p:spPr>
      </p:pic>
    </p:spTree>
    <p:extLst>
      <p:ext uri="{BB962C8B-B14F-4D97-AF65-F5344CB8AC3E}">
        <p14:creationId xmlns:p14="http://schemas.microsoft.com/office/powerpoint/2010/main" val="27083774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Rectangle 5"/>
          <p:cNvSpPr/>
          <p:nvPr/>
        </p:nvSpPr>
        <p:spPr>
          <a:xfrm>
            <a:off x="4994694" y="1138300"/>
            <a:ext cx="6227721" cy="477054"/>
          </a:xfrm>
          <a:prstGeom prst="rect">
            <a:avLst/>
          </a:prstGeom>
        </p:spPr>
        <p:txBody>
          <a:bodyPr wrap="square">
            <a:spAutoFit/>
          </a:bodyPr>
          <a:lstStyle/>
          <a:p>
            <a:pPr algn="r" rtl="1"/>
            <a:r>
              <a:rPr lang="fa-IR" sz="2500" b="1" dirty="0">
                <a:solidFill>
                  <a:srgbClr val="133C8B"/>
                </a:solidFill>
                <a:cs typeface="B Nazanin" panose="00000400000000000000" pitchFamily="2" charset="-78"/>
              </a:rPr>
              <a:t>نسبت های مالی برکت:</a:t>
            </a:r>
            <a:endParaRPr lang="en-US" sz="2500" dirty="0">
              <a:cs typeface="B Nazanin" panose="00000400000000000000" pitchFamily="2" charset="-78"/>
            </a:endParaRPr>
          </a:p>
        </p:txBody>
      </p:sp>
      <p:pic>
        <p:nvPicPr>
          <p:cNvPr id="2" name="Picture 1">
            <a:extLst>
              <a:ext uri="{FF2B5EF4-FFF2-40B4-BE49-F238E27FC236}">
                <a16:creationId xmlns:a16="http://schemas.microsoft.com/office/drawing/2014/main" id="{9A620D49-8FC3-CE02-0FF6-C802006F737B}"/>
              </a:ext>
            </a:extLst>
          </p:cNvPr>
          <p:cNvPicPr>
            <a:picLocks noChangeAspect="1"/>
          </p:cNvPicPr>
          <p:nvPr/>
        </p:nvPicPr>
        <p:blipFill>
          <a:blip r:embed="rId3"/>
          <a:stretch>
            <a:fillRect/>
          </a:stretch>
        </p:blipFill>
        <p:spPr>
          <a:xfrm>
            <a:off x="1981200" y="1903350"/>
            <a:ext cx="8229600" cy="3816350"/>
          </a:xfrm>
          <a:prstGeom prst="rect">
            <a:avLst/>
          </a:prstGeom>
        </p:spPr>
      </p:pic>
    </p:spTree>
    <p:extLst>
      <p:ext uri="{BB962C8B-B14F-4D97-AF65-F5344CB8AC3E}">
        <p14:creationId xmlns:p14="http://schemas.microsoft.com/office/powerpoint/2010/main" val="6786363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Rectangle 5"/>
          <p:cNvSpPr/>
          <p:nvPr/>
        </p:nvSpPr>
        <p:spPr>
          <a:xfrm>
            <a:off x="4994694" y="1138300"/>
            <a:ext cx="6227721" cy="477054"/>
          </a:xfrm>
          <a:prstGeom prst="rect">
            <a:avLst/>
          </a:prstGeom>
        </p:spPr>
        <p:txBody>
          <a:bodyPr wrap="square">
            <a:spAutoFit/>
          </a:bodyPr>
          <a:lstStyle/>
          <a:p>
            <a:pPr algn="r" rtl="1"/>
            <a:r>
              <a:rPr lang="fa-IR" sz="2500" b="1" dirty="0">
                <a:solidFill>
                  <a:srgbClr val="133C8B"/>
                </a:solidFill>
                <a:cs typeface="B Nazanin" panose="00000400000000000000" pitchFamily="2" charset="-78"/>
              </a:rPr>
              <a:t>درصد تقسیم سود شرکت:</a:t>
            </a:r>
            <a:endParaRPr lang="en-US" sz="2500" dirty="0">
              <a:cs typeface="B Nazanin" panose="00000400000000000000" pitchFamily="2" charset="-78"/>
            </a:endParaRPr>
          </a:p>
        </p:txBody>
      </p:sp>
      <p:pic>
        <p:nvPicPr>
          <p:cNvPr id="3" name="Picture 2">
            <a:extLst>
              <a:ext uri="{FF2B5EF4-FFF2-40B4-BE49-F238E27FC236}">
                <a16:creationId xmlns:a16="http://schemas.microsoft.com/office/drawing/2014/main" id="{0E3AFB3D-F096-B544-EACC-F244C7C9A7B4}"/>
              </a:ext>
            </a:extLst>
          </p:cNvPr>
          <p:cNvPicPr>
            <a:picLocks noChangeAspect="1"/>
          </p:cNvPicPr>
          <p:nvPr/>
        </p:nvPicPr>
        <p:blipFill>
          <a:blip r:embed="rId3"/>
          <a:stretch>
            <a:fillRect/>
          </a:stretch>
        </p:blipFill>
        <p:spPr>
          <a:xfrm>
            <a:off x="3083494" y="2455563"/>
            <a:ext cx="5800725" cy="2257425"/>
          </a:xfrm>
          <a:prstGeom prst="rect">
            <a:avLst/>
          </a:prstGeom>
        </p:spPr>
      </p:pic>
    </p:spTree>
    <p:extLst>
      <p:ext uri="{BB962C8B-B14F-4D97-AF65-F5344CB8AC3E}">
        <p14:creationId xmlns:p14="http://schemas.microsoft.com/office/powerpoint/2010/main" val="35416993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Rectangle 5"/>
          <p:cNvSpPr/>
          <p:nvPr/>
        </p:nvSpPr>
        <p:spPr>
          <a:xfrm>
            <a:off x="4994694" y="1138300"/>
            <a:ext cx="6227721" cy="477054"/>
          </a:xfrm>
          <a:prstGeom prst="rect">
            <a:avLst/>
          </a:prstGeom>
        </p:spPr>
        <p:txBody>
          <a:bodyPr wrap="square">
            <a:spAutoFit/>
          </a:bodyPr>
          <a:lstStyle/>
          <a:p>
            <a:pPr algn="r" rtl="1"/>
            <a:r>
              <a:rPr lang="fa-IR" sz="2500" b="1" dirty="0">
                <a:solidFill>
                  <a:srgbClr val="133C8B"/>
                </a:solidFill>
                <a:cs typeface="B Nazanin" panose="00000400000000000000" pitchFamily="2" charset="-78"/>
              </a:rPr>
              <a:t>درصد سهامداران برکت:</a:t>
            </a:r>
            <a:endParaRPr lang="en-US" sz="2500" dirty="0">
              <a:cs typeface="B Nazanin" panose="00000400000000000000" pitchFamily="2" charset="-78"/>
            </a:endParaRPr>
          </a:p>
        </p:txBody>
      </p:sp>
      <p:pic>
        <p:nvPicPr>
          <p:cNvPr id="2" name="Picture 1">
            <a:extLst>
              <a:ext uri="{FF2B5EF4-FFF2-40B4-BE49-F238E27FC236}">
                <a16:creationId xmlns:a16="http://schemas.microsoft.com/office/drawing/2014/main" id="{1C7DABB2-711C-DB42-F472-D62A617F45E8}"/>
              </a:ext>
            </a:extLst>
          </p:cNvPr>
          <p:cNvPicPr>
            <a:picLocks noChangeAspect="1"/>
          </p:cNvPicPr>
          <p:nvPr/>
        </p:nvPicPr>
        <p:blipFill>
          <a:blip r:embed="rId3"/>
          <a:stretch>
            <a:fillRect/>
          </a:stretch>
        </p:blipFill>
        <p:spPr>
          <a:xfrm>
            <a:off x="3817950" y="1733909"/>
            <a:ext cx="4227706" cy="4179217"/>
          </a:xfrm>
          <a:prstGeom prst="rect">
            <a:avLst/>
          </a:prstGeom>
        </p:spPr>
      </p:pic>
    </p:spTree>
    <p:extLst>
      <p:ext uri="{BB962C8B-B14F-4D97-AF65-F5344CB8AC3E}">
        <p14:creationId xmlns:p14="http://schemas.microsoft.com/office/powerpoint/2010/main" val="9290304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Rectangle 5"/>
          <p:cNvSpPr/>
          <p:nvPr/>
        </p:nvSpPr>
        <p:spPr>
          <a:xfrm>
            <a:off x="4994694" y="1138300"/>
            <a:ext cx="6227721" cy="477054"/>
          </a:xfrm>
          <a:prstGeom prst="rect">
            <a:avLst/>
          </a:prstGeom>
        </p:spPr>
        <p:txBody>
          <a:bodyPr wrap="square">
            <a:spAutoFit/>
          </a:bodyPr>
          <a:lstStyle/>
          <a:p>
            <a:pPr algn="r" rtl="1"/>
            <a:r>
              <a:rPr lang="fa-IR" sz="2500" b="1" dirty="0">
                <a:solidFill>
                  <a:srgbClr val="133C8B"/>
                </a:solidFill>
                <a:cs typeface="B Nazanin" panose="00000400000000000000" pitchFamily="2" charset="-78"/>
              </a:rPr>
              <a:t>صورت وضعیت مالی تاریخی برکت:</a:t>
            </a:r>
            <a:endParaRPr lang="en-US" sz="2500" dirty="0">
              <a:cs typeface="B Nazanin" panose="00000400000000000000" pitchFamily="2" charset="-78"/>
            </a:endParaRPr>
          </a:p>
        </p:txBody>
      </p:sp>
      <p:pic>
        <p:nvPicPr>
          <p:cNvPr id="3" name="Picture 2">
            <a:extLst>
              <a:ext uri="{FF2B5EF4-FFF2-40B4-BE49-F238E27FC236}">
                <a16:creationId xmlns:a16="http://schemas.microsoft.com/office/drawing/2014/main" id="{8FC4E400-D763-F85A-F497-9161EBAA9449}"/>
              </a:ext>
            </a:extLst>
          </p:cNvPr>
          <p:cNvPicPr>
            <a:picLocks noChangeAspect="1"/>
          </p:cNvPicPr>
          <p:nvPr/>
        </p:nvPicPr>
        <p:blipFill>
          <a:blip r:embed="rId3"/>
          <a:stretch>
            <a:fillRect/>
          </a:stretch>
        </p:blipFill>
        <p:spPr>
          <a:xfrm>
            <a:off x="1981200" y="1813469"/>
            <a:ext cx="8229600" cy="4421505"/>
          </a:xfrm>
          <a:prstGeom prst="rect">
            <a:avLst/>
          </a:prstGeom>
        </p:spPr>
      </p:pic>
    </p:spTree>
    <p:extLst>
      <p:ext uri="{BB962C8B-B14F-4D97-AF65-F5344CB8AC3E}">
        <p14:creationId xmlns:p14="http://schemas.microsoft.com/office/powerpoint/2010/main" val="39464446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199804" y="2915689"/>
            <a:ext cx="3023062" cy="1026622"/>
          </a:xfrm>
        </p:spPr>
        <p:txBody>
          <a:bodyPr>
            <a:normAutofit/>
          </a:bodyPr>
          <a:lstStyle/>
          <a:p>
            <a:pPr rtl="1">
              <a:lnSpc>
                <a:spcPct val="150000"/>
              </a:lnSpc>
            </a:pPr>
            <a:r>
              <a:rPr lang="fa-IR" sz="2800" b="1" dirty="0">
                <a:solidFill>
                  <a:schemeClr val="bg1"/>
                </a:solidFill>
                <a:latin typeface="Yekan Bakh" panose="01000504000000020004" pitchFamily="2" charset="-78"/>
                <a:ea typeface="Yekan Bakh" panose="01000504000000020004" pitchFamily="2" charset="-78"/>
                <a:cs typeface="B Yekan" panose="00000400000000000000" pitchFamily="2" charset="-78"/>
              </a:rPr>
              <a:t>محل تایپ عنوان دوم</a:t>
            </a:r>
            <a:endParaRPr lang="en-US" sz="2800" dirty="0">
              <a:solidFill>
                <a:schemeClr val="bg1"/>
              </a:solidFill>
              <a:latin typeface="Yekan Bakh" panose="01000504000000020004" pitchFamily="2" charset="-78"/>
              <a:ea typeface="Yekan Bakh" panose="01000504000000020004" pitchFamily="2" charset="-78"/>
              <a:cs typeface="B Yekan" panose="00000400000000000000" pitchFamily="2" charset="-78"/>
            </a:endParaRPr>
          </a:p>
        </p:txBody>
      </p:sp>
      <p:pic>
        <p:nvPicPr>
          <p:cNvPr id="5" name="Picture 4">
            <a:extLst>
              <a:ext uri="{FF2B5EF4-FFF2-40B4-BE49-F238E27FC236}">
                <a16:creationId xmlns:a16="http://schemas.microsoft.com/office/drawing/2014/main" id="{F40875D8-26BB-712B-BC62-643D0CD6CE8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9383025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Rectangle 5"/>
          <p:cNvSpPr/>
          <p:nvPr/>
        </p:nvSpPr>
        <p:spPr>
          <a:xfrm>
            <a:off x="4994694" y="1138300"/>
            <a:ext cx="6227721" cy="477054"/>
          </a:xfrm>
          <a:prstGeom prst="rect">
            <a:avLst/>
          </a:prstGeom>
        </p:spPr>
        <p:txBody>
          <a:bodyPr wrap="square">
            <a:spAutoFit/>
          </a:bodyPr>
          <a:lstStyle/>
          <a:p>
            <a:pPr algn="r" rtl="1"/>
            <a:r>
              <a:rPr lang="fa-IR" sz="2500" b="1" dirty="0">
                <a:solidFill>
                  <a:srgbClr val="133C8B"/>
                </a:solidFill>
                <a:cs typeface="B Nazanin" panose="00000400000000000000" pitchFamily="2" charset="-78"/>
              </a:rPr>
              <a:t>صورت وضعیت مالی تاریخی برکت:</a:t>
            </a:r>
            <a:endParaRPr lang="en-US" sz="2500" dirty="0">
              <a:cs typeface="B Nazanin" panose="00000400000000000000" pitchFamily="2" charset="-78"/>
            </a:endParaRPr>
          </a:p>
        </p:txBody>
      </p:sp>
      <p:pic>
        <p:nvPicPr>
          <p:cNvPr id="2" name="Picture 1">
            <a:extLst>
              <a:ext uri="{FF2B5EF4-FFF2-40B4-BE49-F238E27FC236}">
                <a16:creationId xmlns:a16="http://schemas.microsoft.com/office/drawing/2014/main" id="{5F91F2D4-86FB-44DD-969E-21FDE3F58913}"/>
              </a:ext>
            </a:extLst>
          </p:cNvPr>
          <p:cNvPicPr>
            <a:picLocks noChangeAspect="1"/>
          </p:cNvPicPr>
          <p:nvPr/>
        </p:nvPicPr>
        <p:blipFill>
          <a:blip r:embed="rId3"/>
          <a:stretch>
            <a:fillRect/>
          </a:stretch>
        </p:blipFill>
        <p:spPr>
          <a:xfrm>
            <a:off x="1843178" y="1981455"/>
            <a:ext cx="8229600" cy="3738245"/>
          </a:xfrm>
          <a:prstGeom prst="rect">
            <a:avLst/>
          </a:prstGeom>
        </p:spPr>
      </p:pic>
    </p:spTree>
    <p:extLst>
      <p:ext uri="{BB962C8B-B14F-4D97-AF65-F5344CB8AC3E}">
        <p14:creationId xmlns:p14="http://schemas.microsoft.com/office/powerpoint/2010/main" val="41505688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Rectangle 5"/>
          <p:cNvSpPr/>
          <p:nvPr/>
        </p:nvSpPr>
        <p:spPr>
          <a:xfrm>
            <a:off x="4994694" y="1138300"/>
            <a:ext cx="6227721" cy="477054"/>
          </a:xfrm>
          <a:prstGeom prst="rect">
            <a:avLst/>
          </a:prstGeom>
        </p:spPr>
        <p:txBody>
          <a:bodyPr wrap="square">
            <a:spAutoFit/>
          </a:bodyPr>
          <a:lstStyle/>
          <a:p>
            <a:pPr algn="r" rtl="1"/>
            <a:r>
              <a:rPr lang="fa-IR" sz="2500" b="1" dirty="0">
                <a:solidFill>
                  <a:srgbClr val="133C8B"/>
                </a:solidFill>
                <a:cs typeface="B Nazanin" panose="00000400000000000000" pitchFamily="2" charset="-78"/>
              </a:rPr>
              <a:t>صورت های مالی برکت:</a:t>
            </a:r>
            <a:endParaRPr lang="en-US" sz="2500" dirty="0">
              <a:cs typeface="B Nazanin" panose="00000400000000000000" pitchFamily="2" charset="-78"/>
            </a:endParaRPr>
          </a:p>
        </p:txBody>
      </p:sp>
      <p:pic>
        <p:nvPicPr>
          <p:cNvPr id="3" name="Picture 2">
            <a:extLst>
              <a:ext uri="{FF2B5EF4-FFF2-40B4-BE49-F238E27FC236}">
                <a16:creationId xmlns:a16="http://schemas.microsoft.com/office/drawing/2014/main" id="{55E517B9-5C2D-70C9-4C4F-8DF98189ACC5}"/>
              </a:ext>
            </a:extLst>
          </p:cNvPr>
          <p:cNvPicPr>
            <a:picLocks noChangeAspect="1"/>
          </p:cNvPicPr>
          <p:nvPr/>
        </p:nvPicPr>
        <p:blipFill>
          <a:blip r:embed="rId3"/>
          <a:stretch>
            <a:fillRect/>
          </a:stretch>
        </p:blipFill>
        <p:spPr>
          <a:xfrm>
            <a:off x="2174012" y="1727500"/>
            <a:ext cx="6676690" cy="4413965"/>
          </a:xfrm>
          <a:prstGeom prst="rect">
            <a:avLst/>
          </a:prstGeom>
        </p:spPr>
      </p:pic>
    </p:spTree>
    <p:extLst>
      <p:ext uri="{BB962C8B-B14F-4D97-AF65-F5344CB8AC3E}">
        <p14:creationId xmlns:p14="http://schemas.microsoft.com/office/powerpoint/2010/main" val="34316431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3" name="Picture 2">
            <a:extLst>
              <a:ext uri="{FF2B5EF4-FFF2-40B4-BE49-F238E27FC236}">
                <a16:creationId xmlns:a16="http://schemas.microsoft.com/office/drawing/2014/main" id="{E9A41FF1-8FF3-95E0-B6A8-E042E64C1F1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3874301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TextBox 4"/>
          <p:cNvSpPr txBox="1"/>
          <p:nvPr/>
        </p:nvSpPr>
        <p:spPr>
          <a:xfrm>
            <a:off x="819510" y="2191130"/>
            <a:ext cx="10316640" cy="4366836"/>
          </a:xfrm>
          <a:prstGeom prst="rect">
            <a:avLst/>
          </a:prstGeom>
          <a:noFill/>
        </p:spPr>
        <p:txBody>
          <a:bodyPr wrap="square" rtlCol="0">
            <a:spAutoFit/>
          </a:bodyPr>
          <a:lstStyle/>
          <a:p>
            <a:pPr marL="0" marR="0" algn="r" rtl="1">
              <a:lnSpc>
                <a:spcPct val="107000"/>
              </a:lnSpc>
              <a:spcBef>
                <a:spcPts val="0"/>
              </a:spcBef>
              <a:spcAft>
                <a:spcPts val="800"/>
              </a:spcAft>
            </a:pPr>
            <a:r>
              <a:rPr lang="fa-IR" sz="1800" kern="100" dirty="0">
                <a:effectLst/>
                <a:latin typeface="Calibri" panose="020F0502020204030204" pitchFamily="34" charset="0"/>
                <a:ea typeface="Calibri" panose="020F0502020204030204" pitchFamily="34" charset="0"/>
                <a:cs typeface="B Nazanin" panose="00000400000000000000" pitchFamily="2" charset="-78"/>
              </a:rPr>
              <a:t>شرکت </a:t>
            </a:r>
            <a:r>
              <a:rPr lang="fa-IR" sz="1800" kern="100" dirty="0" err="1">
                <a:effectLst/>
                <a:latin typeface="Calibri" panose="020F0502020204030204" pitchFamily="34" charset="0"/>
                <a:ea typeface="Calibri" panose="020F0502020204030204" pitchFamily="34" charset="0"/>
                <a:cs typeface="B Nazanin" panose="00000400000000000000" pitchFamily="2" charset="-78"/>
              </a:rPr>
              <a:t>بیوسان</a:t>
            </a:r>
            <a:r>
              <a:rPr lang="fa-IR" sz="1800" kern="100" dirty="0">
                <a:effectLst/>
                <a:latin typeface="Calibri" panose="020F0502020204030204" pitchFamily="34" charset="0"/>
                <a:ea typeface="Calibri" panose="020F0502020204030204" pitchFamily="34" charset="0"/>
                <a:cs typeface="B Nazanin" panose="00000400000000000000" pitchFamily="2" charset="-78"/>
              </a:rPr>
              <a:t> </a:t>
            </a:r>
            <a:r>
              <a:rPr lang="fa-IR" sz="1800" kern="100" dirty="0" err="1">
                <a:effectLst/>
                <a:latin typeface="Calibri" panose="020F0502020204030204" pitchFamily="34" charset="0"/>
                <a:ea typeface="Calibri" panose="020F0502020204030204" pitchFamily="34" charset="0"/>
                <a:cs typeface="B Nazanin" panose="00000400000000000000" pitchFamily="2" charset="-78"/>
              </a:rPr>
              <a:t>فارمد</a:t>
            </a:r>
            <a:r>
              <a:rPr lang="fa-IR" sz="1800" kern="100" dirty="0">
                <a:effectLst/>
                <a:latin typeface="Calibri" panose="020F0502020204030204" pitchFamily="34" charset="0"/>
                <a:ea typeface="Calibri" panose="020F0502020204030204" pitchFamily="34" charset="0"/>
                <a:cs typeface="B Nazanin" panose="00000400000000000000" pitchFamily="2" charset="-78"/>
              </a:rPr>
              <a:t> در سال 1391 تاسیس و در اداره ثبت شرکتها و موسسات غیرتجاری استان تهران به ثبت رسید. مرکز اصلی این شرکت در خیابان شیخ بهایی تهران بوده و کارخانه در حال احداث آن در شهرک دارویی برکت(کردان کرج) واقع شده است. آخرین ترکیب </a:t>
            </a:r>
            <a:r>
              <a:rPr lang="fa-IR" sz="1800" kern="100" dirty="0" err="1">
                <a:effectLst/>
                <a:latin typeface="Calibri" panose="020F0502020204030204" pitchFamily="34" charset="0"/>
                <a:ea typeface="Calibri" panose="020F0502020204030204" pitchFamily="34" charset="0"/>
                <a:cs typeface="B Nazanin" panose="00000400000000000000" pitchFamily="2" charset="-78"/>
              </a:rPr>
              <a:t>سهامداری</a:t>
            </a:r>
            <a:r>
              <a:rPr lang="fa-IR" sz="1800" kern="100" dirty="0">
                <a:effectLst/>
                <a:latin typeface="Calibri" panose="020F0502020204030204" pitchFamily="34" charset="0"/>
                <a:ea typeface="Calibri" panose="020F0502020204030204" pitchFamily="34" charset="0"/>
                <a:cs typeface="B Nazanin" panose="00000400000000000000" pitchFamily="2" charset="-78"/>
              </a:rPr>
              <a:t> این شرکت را در تصویر زیر مشاهده می نمایید.</a:t>
            </a:r>
          </a:p>
          <a:p>
            <a:pPr marL="0" marR="0" algn="r" rtl="1">
              <a:lnSpc>
                <a:spcPct val="107000"/>
              </a:lnSpc>
              <a:spcBef>
                <a:spcPts val="0"/>
              </a:spcBef>
              <a:spcAft>
                <a:spcPts val="800"/>
              </a:spcAft>
            </a:pPr>
            <a:endParaRPr lang="fa-IR" sz="1800" kern="100" dirty="0">
              <a:effectLst/>
              <a:latin typeface="Calibri" panose="020F0502020204030204" pitchFamily="34" charset="0"/>
              <a:ea typeface="Calibri" panose="020F0502020204030204" pitchFamily="34" charset="0"/>
              <a:cs typeface="B Nazanin" panose="00000400000000000000" pitchFamily="2" charset="-78"/>
            </a:endParaRPr>
          </a:p>
          <a:p>
            <a:pPr marL="0" marR="0" algn="r" rtl="1">
              <a:lnSpc>
                <a:spcPct val="107000"/>
              </a:lnSpc>
              <a:spcBef>
                <a:spcPts val="0"/>
              </a:spcBef>
              <a:spcAft>
                <a:spcPts val="800"/>
              </a:spcAft>
            </a:pPr>
            <a:endParaRPr lang="fa-IR" sz="1800" kern="100" dirty="0">
              <a:effectLst/>
              <a:latin typeface="Calibri" panose="020F0502020204030204" pitchFamily="34" charset="0"/>
              <a:ea typeface="Calibri" panose="020F0502020204030204" pitchFamily="34" charset="0"/>
              <a:cs typeface="B Nazanin" panose="00000400000000000000" pitchFamily="2" charset="-78"/>
            </a:endParaRPr>
          </a:p>
          <a:p>
            <a:pPr marL="0" marR="0" algn="r" rtl="1">
              <a:lnSpc>
                <a:spcPct val="107000"/>
              </a:lnSpc>
              <a:spcBef>
                <a:spcPts val="0"/>
              </a:spcBef>
              <a:spcAft>
                <a:spcPts val="800"/>
              </a:spcAft>
            </a:pPr>
            <a:r>
              <a:rPr lang="fa-IR" sz="1800" kern="100" dirty="0">
                <a:effectLst/>
                <a:latin typeface="Calibri" panose="020F0502020204030204" pitchFamily="34" charset="0"/>
                <a:ea typeface="Calibri" panose="020F0502020204030204" pitchFamily="34" charset="0"/>
                <a:cs typeface="B Nazanin" panose="00000400000000000000" pitchFamily="2" charset="-78"/>
              </a:rPr>
              <a:t> </a:t>
            </a:r>
          </a:p>
          <a:p>
            <a:pPr marL="0" marR="0" algn="r" rtl="1">
              <a:lnSpc>
                <a:spcPct val="107000"/>
              </a:lnSpc>
              <a:spcBef>
                <a:spcPts val="0"/>
              </a:spcBef>
              <a:spcAft>
                <a:spcPts val="800"/>
              </a:spcAft>
            </a:pPr>
            <a:endParaRPr lang="fa-IR" kern="100" dirty="0">
              <a:latin typeface="Calibri" panose="020F0502020204030204" pitchFamily="34" charset="0"/>
              <a:ea typeface="Calibri" panose="020F0502020204030204" pitchFamily="34" charset="0"/>
              <a:cs typeface="B Nazanin" panose="00000400000000000000" pitchFamily="2" charset="-78"/>
            </a:endParaRPr>
          </a:p>
          <a:p>
            <a:pPr marL="0" marR="0" algn="r" rtl="1">
              <a:lnSpc>
                <a:spcPct val="107000"/>
              </a:lnSpc>
              <a:spcBef>
                <a:spcPts val="0"/>
              </a:spcBef>
              <a:spcAft>
                <a:spcPts val="800"/>
              </a:spcAft>
            </a:pPr>
            <a:endParaRPr lang="fa-IR" sz="1800" kern="100" dirty="0">
              <a:effectLst/>
              <a:latin typeface="Calibri" panose="020F0502020204030204" pitchFamily="34" charset="0"/>
              <a:ea typeface="Calibri" panose="020F0502020204030204" pitchFamily="34" charset="0"/>
              <a:cs typeface="B Nazanin" panose="00000400000000000000" pitchFamily="2" charset="-78"/>
            </a:endParaRPr>
          </a:p>
          <a:p>
            <a:pPr marL="0" marR="0" algn="r" rtl="1">
              <a:lnSpc>
                <a:spcPct val="107000"/>
              </a:lnSpc>
              <a:spcBef>
                <a:spcPts val="0"/>
              </a:spcBef>
              <a:spcAft>
                <a:spcPts val="800"/>
              </a:spcAft>
            </a:pPr>
            <a:r>
              <a:rPr lang="fa-IR" sz="1800" kern="100" dirty="0">
                <a:effectLst/>
                <a:latin typeface="Calibri" panose="020F0502020204030204" pitchFamily="34" charset="0"/>
                <a:ea typeface="Calibri" panose="020F0502020204030204" pitchFamily="34" charset="0"/>
                <a:cs typeface="B Nazanin" panose="00000400000000000000" pitchFamily="2" charset="-78"/>
              </a:rPr>
              <a:t>حوزه فعالیت این شرکت تحقیق، توسعه و تولید محصولات </a:t>
            </a:r>
            <a:r>
              <a:rPr lang="fa-IR" sz="1800" kern="100" dirty="0" err="1">
                <a:effectLst/>
                <a:latin typeface="Calibri" panose="020F0502020204030204" pitchFamily="34" charset="0"/>
                <a:ea typeface="Calibri" panose="020F0502020204030204" pitchFamily="34" charset="0"/>
                <a:cs typeface="B Nazanin" panose="00000400000000000000" pitchFamily="2" charset="-78"/>
              </a:rPr>
              <a:t>بیوسیمیلار</a:t>
            </a:r>
            <a:r>
              <a:rPr lang="fa-IR" sz="1800" kern="100" dirty="0">
                <a:effectLst/>
                <a:latin typeface="Calibri" panose="020F0502020204030204" pitchFamily="34" charset="0"/>
                <a:ea typeface="Calibri" panose="020F0502020204030204" pitchFamily="34" charset="0"/>
                <a:cs typeface="B Nazanin" panose="00000400000000000000" pitchFamily="2" charset="-78"/>
              </a:rPr>
              <a:t>، واکسن، آنتی بادی های </a:t>
            </a:r>
            <a:r>
              <a:rPr lang="fa-IR" sz="1800" kern="100" dirty="0" err="1">
                <a:effectLst/>
                <a:latin typeface="Calibri" panose="020F0502020204030204" pitchFamily="34" charset="0"/>
                <a:ea typeface="Calibri" panose="020F0502020204030204" pitchFamily="34" charset="0"/>
                <a:cs typeface="B Nazanin" panose="00000400000000000000" pitchFamily="2" charset="-78"/>
              </a:rPr>
              <a:t>مونوکلونال</a:t>
            </a:r>
            <a:r>
              <a:rPr lang="fa-IR" sz="1800" kern="100" dirty="0">
                <a:effectLst/>
                <a:latin typeface="Calibri" panose="020F0502020204030204" pitchFamily="34" charset="0"/>
                <a:ea typeface="Calibri" panose="020F0502020204030204" pitchFamily="34" charset="0"/>
                <a:cs typeface="B Nazanin" panose="00000400000000000000" pitchFamily="2" charset="-78"/>
              </a:rPr>
              <a:t> و داروهای پپتیدی است. سه مرکز فعال این شرکت سایت فناوری زیستی و پپتید در یافت آباد، کارخانه اصلی شرکت در شهرک علم و فناوری دارویی برکت واقع در استان البرز و دفتر مرکزی این شرکت شامل بخشهای بازرگانی، اداری و مالی </a:t>
            </a:r>
            <a:r>
              <a:rPr lang="fa-IR" sz="1800" kern="100" dirty="0" err="1">
                <a:effectLst/>
                <a:latin typeface="Calibri" panose="020F0502020204030204" pitchFamily="34" charset="0"/>
                <a:ea typeface="Calibri" panose="020F0502020204030204" pitchFamily="34" charset="0"/>
                <a:cs typeface="B Nazanin" panose="00000400000000000000" pitchFamily="2" charset="-78"/>
              </a:rPr>
              <a:t>مسقر</a:t>
            </a:r>
            <a:r>
              <a:rPr lang="fa-IR" sz="1800" kern="100" dirty="0">
                <a:effectLst/>
                <a:latin typeface="Calibri" panose="020F0502020204030204" pitchFamily="34" charset="0"/>
                <a:ea typeface="Calibri" panose="020F0502020204030204" pitchFamily="34" charset="0"/>
                <a:cs typeface="B Nazanin" panose="00000400000000000000" pitchFamily="2" charset="-78"/>
              </a:rPr>
              <a:t> در تهران است.</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pPr marL="0" marR="0" algn="just" rtl="1">
              <a:lnSpc>
                <a:spcPct val="107000"/>
              </a:lnSpc>
              <a:spcBef>
                <a:spcPts val="0"/>
              </a:spcBef>
              <a:spcAft>
                <a:spcPts val="800"/>
              </a:spcAft>
            </a:pPr>
            <a:endParaRPr lang="ar-SA" sz="1800" kern="100" dirty="0">
              <a:effectLst/>
              <a:latin typeface="Calibri" panose="020F0502020204030204" pitchFamily="34" charset="0"/>
              <a:ea typeface="Calibri" panose="020F0502020204030204" pitchFamily="34" charset="0"/>
              <a:cs typeface="B Nazanin" panose="00000400000000000000" pitchFamily="2" charset="-78"/>
            </a:endParaRPr>
          </a:p>
        </p:txBody>
      </p:sp>
      <p:sp>
        <p:nvSpPr>
          <p:cNvPr id="6" name="Rectangle 5"/>
          <p:cNvSpPr/>
          <p:nvPr/>
        </p:nvSpPr>
        <p:spPr>
          <a:xfrm>
            <a:off x="4994694" y="1138300"/>
            <a:ext cx="6227721" cy="477054"/>
          </a:xfrm>
          <a:prstGeom prst="rect">
            <a:avLst/>
          </a:prstGeom>
        </p:spPr>
        <p:txBody>
          <a:bodyPr wrap="square">
            <a:spAutoFit/>
          </a:bodyPr>
          <a:lstStyle/>
          <a:p>
            <a:pPr algn="r" rtl="1"/>
            <a:r>
              <a:rPr lang="fa-IR" sz="2500" b="1" dirty="0" err="1">
                <a:solidFill>
                  <a:srgbClr val="133C8B"/>
                </a:solidFill>
                <a:cs typeface="B Nazanin" panose="00000400000000000000" pitchFamily="2" charset="-78"/>
              </a:rPr>
              <a:t>بیوسان</a:t>
            </a:r>
            <a:r>
              <a:rPr lang="fa-IR" sz="2500" b="1" dirty="0">
                <a:solidFill>
                  <a:srgbClr val="133C8B"/>
                </a:solidFill>
                <a:cs typeface="B Nazanin" panose="00000400000000000000" pitchFamily="2" charset="-78"/>
              </a:rPr>
              <a:t> </a:t>
            </a:r>
            <a:r>
              <a:rPr lang="fa-IR" sz="2500" b="1" dirty="0" err="1">
                <a:solidFill>
                  <a:srgbClr val="133C8B"/>
                </a:solidFill>
                <a:cs typeface="B Nazanin" panose="00000400000000000000" pitchFamily="2" charset="-78"/>
              </a:rPr>
              <a:t>فارمد</a:t>
            </a:r>
            <a:r>
              <a:rPr lang="fa-IR" sz="2500" b="1" dirty="0">
                <a:solidFill>
                  <a:srgbClr val="133C8B"/>
                </a:solidFill>
                <a:cs typeface="B Nazanin" panose="00000400000000000000" pitchFamily="2" charset="-78"/>
              </a:rPr>
              <a:t>:</a:t>
            </a:r>
            <a:endParaRPr lang="en-US" sz="2500" dirty="0">
              <a:cs typeface="B Nazanin" panose="00000400000000000000" pitchFamily="2" charset="-78"/>
            </a:endParaRPr>
          </a:p>
        </p:txBody>
      </p:sp>
      <p:pic>
        <p:nvPicPr>
          <p:cNvPr id="2" name="Picture 1" descr="Layer-162-copy">
            <a:extLst>
              <a:ext uri="{FF2B5EF4-FFF2-40B4-BE49-F238E27FC236}">
                <a16:creationId xmlns:a16="http://schemas.microsoft.com/office/drawing/2014/main" id="{817FFBBB-B44F-9DA9-1078-5DA414ABB4C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744408" y="1088939"/>
            <a:ext cx="1892300" cy="1052830"/>
          </a:xfrm>
          <a:prstGeom prst="rect">
            <a:avLst/>
          </a:prstGeom>
          <a:noFill/>
          <a:ln>
            <a:noFill/>
          </a:ln>
        </p:spPr>
      </p:pic>
      <p:pic>
        <p:nvPicPr>
          <p:cNvPr id="8" name="Picture 7">
            <a:extLst>
              <a:ext uri="{FF2B5EF4-FFF2-40B4-BE49-F238E27FC236}">
                <a16:creationId xmlns:a16="http://schemas.microsoft.com/office/drawing/2014/main" id="{CACAC989-6CE9-52AD-C9CC-F87CC5FDCCB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17268" y="3035571"/>
            <a:ext cx="3921125" cy="2023110"/>
          </a:xfrm>
          <a:prstGeom prst="rect">
            <a:avLst/>
          </a:prstGeom>
        </p:spPr>
      </p:pic>
    </p:spTree>
    <p:extLst>
      <p:ext uri="{BB962C8B-B14F-4D97-AF65-F5344CB8AC3E}">
        <p14:creationId xmlns:p14="http://schemas.microsoft.com/office/powerpoint/2010/main" val="26782184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TextBox 4"/>
          <p:cNvSpPr txBox="1"/>
          <p:nvPr/>
        </p:nvSpPr>
        <p:spPr>
          <a:xfrm>
            <a:off x="664234" y="3847401"/>
            <a:ext cx="10316640" cy="1870512"/>
          </a:xfrm>
          <a:prstGeom prst="rect">
            <a:avLst/>
          </a:prstGeom>
          <a:noFill/>
        </p:spPr>
        <p:txBody>
          <a:bodyPr wrap="square" rtlCol="0">
            <a:spAutoFit/>
          </a:bodyPr>
          <a:lstStyle/>
          <a:p>
            <a:pPr marL="0" marR="0" algn="r" rtl="1">
              <a:lnSpc>
                <a:spcPct val="107000"/>
              </a:lnSpc>
              <a:spcBef>
                <a:spcPts val="0"/>
              </a:spcBef>
              <a:spcAft>
                <a:spcPts val="800"/>
              </a:spcAft>
            </a:pPr>
            <a:r>
              <a:rPr lang="fa-IR" sz="1800" kern="100" dirty="0">
                <a:effectLst/>
                <a:latin typeface="Calibri" panose="020F0502020204030204" pitchFamily="34" charset="0"/>
                <a:ea typeface="Calibri" panose="020F0502020204030204" pitchFamily="34" charset="0"/>
                <a:cs typeface="B Nazanin" panose="00000400000000000000" pitchFamily="2" charset="-78"/>
              </a:rPr>
              <a:t>شرکت </a:t>
            </a:r>
            <a:r>
              <a:rPr lang="fa-IR" sz="1800" kern="100" dirty="0" err="1">
                <a:effectLst/>
                <a:latin typeface="Calibri" panose="020F0502020204030204" pitchFamily="34" charset="0"/>
                <a:ea typeface="Calibri" panose="020F0502020204030204" pitchFamily="34" charset="0"/>
                <a:cs typeface="B Nazanin" panose="00000400000000000000" pitchFamily="2" charset="-78"/>
              </a:rPr>
              <a:t>بیوسان</a:t>
            </a:r>
            <a:r>
              <a:rPr lang="fa-IR" sz="1800" kern="100" dirty="0">
                <a:effectLst/>
                <a:latin typeface="Calibri" panose="020F0502020204030204" pitchFamily="34" charset="0"/>
                <a:ea typeface="Calibri" panose="020F0502020204030204" pitchFamily="34" charset="0"/>
                <a:cs typeface="B Nazanin" panose="00000400000000000000" pitchFamily="2" charset="-78"/>
              </a:rPr>
              <a:t> </a:t>
            </a:r>
            <a:r>
              <a:rPr lang="fa-IR" sz="1800" kern="100" dirty="0" err="1">
                <a:effectLst/>
                <a:latin typeface="Calibri" panose="020F0502020204030204" pitchFamily="34" charset="0"/>
                <a:ea typeface="Calibri" panose="020F0502020204030204" pitchFamily="34" charset="0"/>
                <a:cs typeface="B Nazanin" panose="00000400000000000000" pitchFamily="2" charset="-78"/>
              </a:rPr>
              <a:t>فارمد</a:t>
            </a:r>
            <a:r>
              <a:rPr lang="fa-IR" sz="1800" kern="100" dirty="0">
                <a:effectLst/>
                <a:latin typeface="Calibri" panose="020F0502020204030204" pitchFamily="34" charset="0"/>
                <a:ea typeface="Calibri" panose="020F0502020204030204" pitchFamily="34" charset="0"/>
                <a:cs typeface="B Nazanin" panose="00000400000000000000" pitchFamily="2" charset="-78"/>
              </a:rPr>
              <a:t> یکی از شرکت های پیشرو در حوزه تحقیق، توسعه و تولید محصولات دارویی بیولوژیک در کشور است که علاوه بر تامین مقدار مورد نیاز داخل کشور، سعی در فعالیت در بازارهای خاورمیانه و شمال آفریقا را دارد. محصولات شرکت </a:t>
            </a:r>
            <a:r>
              <a:rPr lang="fa-IR" sz="1800" kern="100" dirty="0" err="1">
                <a:effectLst/>
                <a:latin typeface="Calibri" panose="020F0502020204030204" pitchFamily="34" charset="0"/>
                <a:ea typeface="Calibri" panose="020F0502020204030204" pitchFamily="34" charset="0"/>
                <a:cs typeface="B Nazanin" panose="00000400000000000000" pitchFamily="2" charset="-78"/>
              </a:rPr>
              <a:t>بیوسان</a:t>
            </a:r>
            <a:r>
              <a:rPr lang="fa-IR" sz="1800" kern="100" dirty="0">
                <a:effectLst/>
                <a:latin typeface="Calibri" panose="020F0502020204030204" pitchFamily="34" charset="0"/>
                <a:ea typeface="Calibri" panose="020F0502020204030204" pitchFamily="34" charset="0"/>
                <a:cs typeface="B Nazanin" panose="00000400000000000000" pitchFamily="2" charset="-78"/>
              </a:rPr>
              <a:t> </a:t>
            </a:r>
            <a:r>
              <a:rPr lang="fa-IR" sz="1800" kern="100" dirty="0" err="1">
                <a:effectLst/>
                <a:latin typeface="Calibri" panose="020F0502020204030204" pitchFamily="34" charset="0"/>
                <a:ea typeface="Calibri" panose="020F0502020204030204" pitchFamily="34" charset="0"/>
                <a:cs typeface="B Nazanin" panose="00000400000000000000" pitchFamily="2" charset="-78"/>
              </a:rPr>
              <a:t>فارمد</a:t>
            </a:r>
            <a:r>
              <a:rPr lang="fa-IR" sz="1800" kern="100" dirty="0">
                <a:effectLst/>
                <a:latin typeface="Calibri" panose="020F0502020204030204" pitchFamily="34" charset="0"/>
                <a:ea typeface="Calibri" panose="020F0502020204030204" pitchFamily="34" charset="0"/>
                <a:cs typeface="B Nazanin" panose="00000400000000000000" pitchFamily="2" charset="-78"/>
              </a:rPr>
              <a:t> از دسته پروتئین های دارویی می باشند که در چندین رشته تخصصی پزشکی مانند بیماری های مغز و اعصاب، بیماری های خون و سرطان، بیماری های روماتیسمی، بیماری های کلیه و دستگاه گوارش، زنان و نازایی کاربرد دارند. از جمله حیطه </a:t>
            </a:r>
            <a:r>
              <a:rPr lang="fa-IR" sz="1800" kern="100" dirty="0" err="1">
                <a:effectLst/>
                <a:latin typeface="Calibri" panose="020F0502020204030204" pitchFamily="34" charset="0"/>
                <a:ea typeface="Calibri" panose="020F0502020204030204" pitchFamily="34" charset="0"/>
                <a:cs typeface="B Nazanin" panose="00000400000000000000" pitchFamily="2" charset="-78"/>
              </a:rPr>
              <a:t>هایی</a:t>
            </a:r>
            <a:r>
              <a:rPr lang="fa-IR" sz="1800" kern="100" dirty="0">
                <a:effectLst/>
                <a:latin typeface="Calibri" panose="020F0502020204030204" pitchFamily="34" charset="0"/>
                <a:ea typeface="Calibri" panose="020F0502020204030204" pitchFamily="34" charset="0"/>
                <a:cs typeface="B Nazanin" panose="00000400000000000000" pitchFamily="2" charset="-78"/>
              </a:rPr>
              <a:t> که شرکت </a:t>
            </a:r>
            <a:r>
              <a:rPr lang="fa-IR" sz="1800" kern="100" dirty="0" err="1">
                <a:effectLst/>
                <a:latin typeface="Calibri" panose="020F0502020204030204" pitchFamily="34" charset="0"/>
                <a:ea typeface="Calibri" panose="020F0502020204030204" pitchFamily="34" charset="0"/>
                <a:cs typeface="B Nazanin" panose="00000400000000000000" pitchFamily="2" charset="-78"/>
              </a:rPr>
              <a:t>بیوسان</a:t>
            </a:r>
            <a:r>
              <a:rPr lang="fa-IR" sz="1800" kern="100" dirty="0">
                <a:effectLst/>
                <a:latin typeface="Calibri" panose="020F0502020204030204" pitchFamily="34" charset="0"/>
                <a:ea typeface="Calibri" panose="020F0502020204030204" pitchFamily="34" charset="0"/>
                <a:cs typeface="B Nazanin" panose="00000400000000000000" pitchFamily="2" charset="-78"/>
              </a:rPr>
              <a:t> </a:t>
            </a:r>
            <a:r>
              <a:rPr lang="fa-IR" sz="1800" kern="100" dirty="0" err="1">
                <a:effectLst/>
                <a:latin typeface="Calibri" panose="020F0502020204030204" pitchFamily="34" charset="0"/>
                <a:ea typeface="Calibri" panose="020F0502020204030204" pitchFamily="34" charset="0"/>
                <a:cs typeface="B Nazanin" panose="00000400000000000000" pitchFamily="2" charset="-78"/>
              </a:rPr>
              <a:t>فارمد</a:t>
            </a:r>
            <a:r>
              <a:rPr lang="fa-IR" sz="1800" kern="100" dirty="0">
                <a:effectLst/>
                <a:latin typeface="Calibri" panose="020F0502020204030204" pitchFamily="34" charset="0"/>
                <a:ea typeface="Calibri" panose="020F0502020204030204" pitchFamily="34" charset="0"/>
                <a:cs typeface="B Nazanin" panose="00000400000000000000" pitchFamily="2" charset="-78"/>
              </a:rPr>
              <a:t> فعالیت های علمی، تحقیقاتی و تولیدی خود را بر آن متمرکز نموده بیماری های سیستم اعصاب مرکزی خصوصا بیماری ام اس است. در ادامه به معرفی محصولات شرکت و بررسی روند تولید و فروش آنها خواهیم پرداخت.</a:t>
            </a:r>
          </a:p>
        </p:txBody>
      </p:sp>
      <p:pic>
        <p:nvPicPr>
          <p:cNvPr id="3" name="Picture 2">
            <a:extLst>
              <a:ext uri="{FF2B5EF4-FFF2-40B4-BE49-F238E27FC236}">
                <a16:creationId xmlns:a16="http://schemas.microsoft.com/office/drawing/2014/main" id="{04F9BA00-3DD9-0FC4-203A-D8C6D0421FF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25793" y="1073191"/>
            <a:ext cx="5943600" cy="2693035"/>
          </a:xfrm>
          <a:prstGeom prst="rect">
            <a:avLst/>
          </a:prstGeom>
        </p:spPr>
      </p:pic>
    </p:spTree>
    <p:extLst>
      <p:ext uri="{BB962C8B-B14F-4D97-AF65-F5344CB8AC3E}">
        <p14:creationId xmlns:p14="http://schemas.microsoft.com/office/powerpoint/2010/main" val="38716312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TextBox 4"/>
          <p:cNvSpPr txBox="1"/>
          <p:nvPr/>
        </p:nvSpPr>
        <p:spPr>
          <a:xfrm>
            <a:off x="845388" y="1725302"/>
            <a:ext cx="10316640" cy="4047647"/>
          </a:xfrm>
          <a:prstGeom prst="rect">
            <a:avLst/>
          </a:prstGeom>
          <a:noFill/>
        </p:spPr>
        <p:txBody>
          <a:bodyPr wrap="square" rtlCol="0">
            <a:spAutoFit/>
          </a:bodyPr>
          <a:lstStyle/>
          <a:p>
            <a:pPr marL="0" marR="0" algn="r" rtl="1">
              <a:lnSpc>
                <a:spcPct val="107000"/>
              </a:lnSpc>
              <a:spcBef>
                <a:spcPts val="0"/>
              </a:spcBef>
              <a:spcAft>
                <a:spcPts val="800"/>
              </a:spcAft>
            </a:pPr>
            <a:r>
              <a:rPr lang="fa-IR" sz="1800" kern="100" dirty="0">
                <a:effectLst/>
                <a:latin typeface="Calibri" panose="020F0502020204030204" pitchFamily="34" charset="0"/>
                <a:ea typeface="Calibri" panose="020F0502020204030204" pitchFamily="34" charset="0"/>
                <a:cs typeface="B Nazanin" panose="00000400000000000000" pitchFamily="2" charset="-78"/>
              </a:rPr>
              <a:t>واکسن </a:t>
            </a:r>
            <a:r>
              <a:rPr lang="fa-IR" sz="1800" kern="100" dirty="0" err="1">
                <a:effectLst/>
                <a:latin typeface="Calibri" panose="020F0502020204030204" pitchFamily="34" charset="0"/>
                <a:ea typeface="Calibri" panose="020F0502020204030204" pitchFamily="34" charset="0"/>
                <a:cs typeface="B Nazanin" panose="00000400000000000000" pitchFamily="2" charset="-78"/>
              </a:rPr>
              <a:t>پنتاوالان</a:t>
            </a:r>
            <a:r>
              <a:rPr lang="fa-IR" sz="1800" kern="100" dirty="0">
                <a:effectLst/>
                <a:latin typeface="Calibri" panose="020F0502020204030204" pitchFamily="34" charset="0"/>
                <a:ea typeface="Calibri" panose="020F0502020204030204" pitchFamily="34" charset="0"/>
                <a:cs typeface="B Nazanin" panose="00000400000000000000" pitchFamily="2" charset="-78"/>
              </a:rPr>
              <a:t>(</a:t>
            </a:r>
            <a:r>
              <a:rPr lang="fa-IR" sz="1800" kern="100" dirty="0" err="1">
                <a:effectLst/>
                <a:latin typeface="Calibri" panose="020F0502020204030204" pitchFamily="34" charset="0"/>
                <a:ea typeface="Calibri" panose="020F0502020204030204" pitchFamily="34" charset="0"/>
                <a:cs typeface="B Nazanin" panose="00000400000000000000" pitchFamily="2" charset="-78"/>
              </a:rPr>
              <a:t>سانوپنت</a:t>
            </a:r>
            <a:r>
              <a:rPr lang="fa-IR" sz="1800" kern="100" dirty="0">
                <a:effectLst/>
                <a:latin typeface="Calibri" panose="020F0502020204030204" pitchFamily="34" charset="0"/>
                <a:ea typeface="Calibri" panose="020F0502020204030204" pitchFamily="34" charset="0"/>
                <a:cs typeface="B Nazanin" panose="00000400000000000000" pitchFamily="2" charset="-78"/>
              </a:rPr>
              <a:t>) به منظور پیشگیری و حفاظت کودکان در مقابل 5 نوع بیماری مختلف مورد استفاده قرار میگیرد. این پنج بیماری به ترتیب عبارتند از دیفتری، کزاز، سیاه سرفه، هپاتیت "ب" و </a:t>
            </a:r>
            <a:r>
              <a:rPr lang="fa-IR" sz="1800" kern="100" dirty="0" err="1">
                <a:effectLst/>
                <a:latin typeface="Calibri" panose="020F0502020204030204" pitchFamily="34" charset="0"/>
                <a:ea typeface="Calibri" panose="020F0502020204030204" pitchFamily="34" charset="0"/>
                <a:cs typeface="B Nazanin" panose="00000400000000000000" pitchFamily="2" charset="-78"/>
              </a:rPr>
              <a:t>هموفیلوس</a:t>
            </a:r>
            <a:r>
              <a:rPr lang="fa-IR" sz="1800" kern="100" dirty="0">
                <a:effectLst/>
                <a:latin typeface="Calibri" panose="020F0502020204030204" pitchFamily="34" charset="0"/>
                <a:ea typeface="Calibri" panose="020F0502020204030204" pitchFamily="34" charset="0"/>
                <a:cs typeface="B Nazanin" panose="00000400000000000000" pitchFamily="2" charset="-78"/>
              </a:rPr>
              <a:t> آنفولانزا نوع "ب". هر چند قبل از ورود واکسن </a:t>
            </a:r>
            <a:r>
              <a:rPr lang="fa-IR" sz="1800" kern="100" dirty="0" err="1">
                <a:effectLst/>
                <a:latin typeface="Calibri" panose="020F0502020204030204" pitchFamily="34" charset="0"/>
                <a:ea typeface="Calibri" panose="020F0502020204030204" pitchFamily="34" charset="0"/>
                <a:cs typeface="B Nazanin" panose="00000400000000000000" pitchFamily="2" charset="-78"/>
              </a:rPr>
              <a:t>پنتاوالان</a:t>
            </a:r>
            <a:r>
              <a:rPr lang="fa-IR" sz="1800" kern="100" dirty="0">
                <a:effectLst/>
                <a:latin typeface="Calibri" panose="020F0502020204030204" pitchFamily="34" charset="0"/>
                <a:ea typeface="Calibri" panose="020F0502020204030204" pitchFamily="34" charset="0"/>
                <a:cs typeface="B Nazanin" panose="00000400000000000000" pitchFamily="2" charset="-78"/>
              </a:rPr>
              <a:t> به برنامه واکسیناسیون عمومی کشوری واکسن های دیفتری، کزاز ، سیاه سرفه و هپاتیت ب جزء برنامه جاری ایمن سازی کودکان بوده و در ماههای 2 و 4 و 6 تزریق می شدند، اما واکسن </a:t>
            </a:r>
            <a:r>
              <a:rPr lang="fa-IR" sz="1800" kern="100" dirty="0" err="1">
                <a:effectLst/>
                <a:latin typeface="Calibri" panose="020F0502020204030204" pitchFamily="34" charset="0"/>
                <a:ea typeface="Calibri" panose="020F0502020204030204" pitchFamily="34" charset="0"/>
                <a:cs typeface="B Nazanin" panose="00000400000000000000" pitchFamily="2" charset="-78"/>
              </a:rPr>
              <a:t>هموفیلوس</a:t>
            </a:r>
            <a:r>
              <a:rPr lang="fa-IR" sz="1800" kern="100" dirty="0">
                <a:effectLst/>
                <a:latin typeface="Calibri" panose="020F0502020204030204" pitchFamily="34" charset="0"/>
                <a:ea typeface="Calibri" panose="020F0502020204030204" pitchFamily="34" charset="0"/>
                <a:cs typeface="B Nazanin" panose="00000400000000000000" pitchFamily="2" charset="-78"/>
              </a:rPr>
              <a:t> آنفلوانزا نوع «ب» </a:t>
            </a:r>
            <a:r>
              <a:rPr lang="fa-IR" sz="1800" kern="100" dirty="0" err="1">
                <a:effectLst/>
                <a:latin typeface="Calibri" panose="020F0502020204030204" pitchFamily="34" charset="0"/>
                <a:ea typeface="Calibri" panose="020F0502020204030204" pitchFamily="34" charset="0"/>
                <a:cs typeface="B Nazanin" panose="00000400000000000000" pitchFamily="2" charset="-78"/>
              </a:rPr>
              <a:t>بعنوان</a:t>
            </a:r>
            <a:r>
              <a:rPr lang="fa-IR" sz="1800" kern="100" dirty="0">
                <a:effectLst/>
                <a:latin typeface="Calibri" panose="020F0502020204030204" pitchFamily="34" charset="0"/>
                <a:ea typeface="Calibri" panose="020F0502020204030204" pitchFamily="34" charset="0"/>
                <a:cs typeface="B Nazanin" panose="00000400000000000000" pitchFamily="2" charset="-78"/>
              </a:rPr>
              <a:t> پنجمین جزء به این واکسن اضافه شده است و با ورود واکسن </a:t>
            </a:r>
            <a:r>
              <a:rPr lang="fa-IR" sz="1800" kern="100" dirty="0" err="1">
                <a:effectLst/>
                <a:latin typeface="Calibri" panose="020F0502020204030204" pitchFamily="34" charset="0"/>
                <a:ea typeface="Calibri" panose="020F0502020204030204" pitchFamily="34" charset="0"/>
                <a:cs typeface="B Nazanin" panose="00000400000000000000" pitchFamily="2" charset="-78"/>
              </a:rPr>
              <a:t>پنتاوالان</a:t>
            </a:r>
            <a:r>
              <a:rPr lang="fa-IR" sz="1800" kern="100" dirty="0">
                <a:effectLst/>
                <a:latin typeface="Calibri" panose="020F0502020204030204" pitchFamily="34" charset="0"/>
                <a:ea typeface="Calibri" panose="020F0502020204030204" pitchFamily="34" charset="0"/>
                <a:cs typeface="B Nazanin" panose="00000400000000000000" pitchFamily="2" charset="-78"/>
              </a:rPr>
              <a:t> به برنامه واکسیناسیون کشوری فقط یک تزریق در ماههای ذکر شده (2-4-6) صورت می گیرد. بنابراین با اضافه شدن یک واکسن جدید و در عین حال کم شدن تعداد تزریق، پوشش واکسیناسیون بالاتر رفته است.</a:t>
            </a:r>
          </a:p>
          <a:p>
            <a:pPr marL="0" marR="0" algn="r" rtl="1">
              <a:lnSpc>
                <a:spcPct val="107000"/>
              </a:lnSpc>
              <a:spcBef>
                <a:spcPts val="0"/>
              </a:spcBef>
              <a:spcAft>
                <a:spcPts val="800"/>
              </a:spcAft>
            </a:pPr>
            <a:r>
              <a:rPr lang="fa-IR" sz="1800" kern="100" dirty="0">
                <a:effectLst/>
                <a:latin typeface="Calibri" panose="020F0502020204030204" pitchFamily="34" charset="0"/>
                <a:ea typeface="Calibri" panose="020F0502020204030204" pitchFamily="34" charset="0"/>
                <a:cs typeface="B Nazanin" panose="00000400000000000000" pitchFamily="2" charset="-78"/>
              </a:rPr>
              <a:t>همانطور که در صورت های مالی شرکت مشاهده می شود، فروش واکسن های </a:t>
            </a:r>
            <a:r>
              <a:rPr lang="fa-IR" sz="1800" kern="100" dirty="0" err="1">
                <a:effectLst/>
                <a:latin typeface="Calibri" panose="020F0502020204030204" pitchFamily="34" charset="0"/>
                <a:ea typeface="Calibri" panose="020F0502020204030204" pitchFamily="34" charset="0"/>
                <a:cs typeface="B Nazanin" panose="00000400000000000000" pitchFamily="2" charset="-78"/>
              </a:rPr>
              <a:t>پنتاوالان</a:t>
            </a:r>
            <a:r>
              <a:rPr lang="fa-IR" sz="1800" kern="100" dirty="0">
                <a:effectLst/>
                <a:latin typeface="Calibri" panose="020F0502020204030204" pitchFamily="34" charset="0"/>
                <a:ea typeface="Calibri" panose="020F0502020204030204" pitchFamily="34" charset="0"/>
                <a:cs typeface="B Nazanin" panose="00000400000000000000" pitchFamily="2" charset="-78"/>
              </a:rPr>
              <a:t> شرکت به دو صورت "تک دوز" و "ده دوزی" صورت می گیرد. با بررسی روند فروش واکسن های </a:t>
            </a:r>
            <a:r>
              <a:rPr lang="fa-IR" sz="1800" kern="100" dirty="0" err="1">
                <a:effectLst/>
                <a:latin typeface="Calibri" panose="020F0502020204030204" pitchFamily="34" charset="0"/>
                <a:ea typeface="Calibri" panose="020F0502020204030204" pitchFamily="34" charset="0"/>
                <a:cs typeface="B Nazanin" panose="00000400000000000000" pitchFamily="2" charset="-78"/>
              </a:rPr>
              <a:t>سانوپنت</a:t>
            </a:r>
            <a:r>
              <a:rPr lang="fa-IR" sz="1800" kern="100" dirty="0">
                <a:effectLst/>
                <a:latin typeface="Calibri" panose="020F0502020204030204" pitchFamily="34" charset="0"/>
                <a:ea typeface="Calibri" panose="020F0502020204030204" pitchFamily="34" charset="0"/>
                <a:cs typeface="B Nazanin" panose="00000400000000000000" pitchFamily="2" charset="-78"/>
              </a:rPr>
              <a:t> در صورت های مالی شرکت طی سنوات گذشته، مشاهده می کنیم که از سال 1399 به بعد، تعداد واکسن های </a:t>
            </a:r>
            <a:r>
              <a:rPr lang="fa-IR" sz="1800" kern="100" dirty="0" err="1">
                <a:effectLst/>
                <a:latin typeface="Calibri" panose="020F0502020204030204" pitchFamily="34" charset="0"/>
                <a:ea typeface="Calibri" panose="020F0502020204030204" pitchFamily="34" charset="0"/>
                <a:cs typeface="B Nazanin" panose="00000400000000000000" pitchFamily="2" charset="-78"/>
              </a:rPr>
              <a:t>سانوپنت</a:t>
            </a:r>
            <a:r>
              <a:rPr lang="fa-IR" sz="1800" kern="100" dirty="0">
                <a:effectLst/>
                <a:latin typeface="Calibri" panose="020F0502020204030204" pitchFamily="34" charset="0"/>
                <a:ea typeface="Calibri" panose="020F0502020204030204" pitchFamily="34" charset="0"/>
                <a:cs typeface="B Nazanin" panose="00000400000000000000" pitchFamily="2" charset="-78"/>
              </a:rPr>
              <a:t> فروش رفته ده دوزی از نوع تک دوز این واکسن در فروش شرکت، پیشی گرفته است. بیشترین میزان فروش واکسن های تک دوز شرکت در سال 1399 و معادل 1 میلیون ویال/بسته بوده که هم اکنون به محدوده 300 هزار ویال/بسته کاهش یافته است. فروش واکسن های ده دوزی اما شرایط بهتری داشته و از 93 هزار ویال/بسته در سال 1398 به 460 هزار ویال/بسته در سال 1402 رسیده است. قیمت فروش این واکسن ها اما از سال 1399 تقریبا تغییری نداشته و در همان محدوده قیمتی، خود را حفظ نموده است لذا تغییرات درآمد فروش شرکت از محل این محصول بیشتر وابسته به تعداد ویال/بسته های فروخته شده است.</a:t>
            </a:r>
          </a:p>
        </p:txBody>
      </p:sp>
    </p:spTree>
    <p:extLst>
      <p:ext uri="{BB962C8B-B14F-4D97-AF65-F5344CB8AC3E}">
        <p14:creationId xmlns:p14="http://schemas.microsoft.com/office/powerpoint/2010/main" val="14075335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TextBox 4"/>
          <p:cNvSpPr txBox="1"/>
          <p:nvPr/>
        </p:nvSpPr>
        <p:spPr>
          <a:xfrm>
            <a:off x="819509" y="1233596"/>
            <a:ext cx="10316640" cy="4651786"/>
          </a:xfrm>
          <a:prstGeom prst="rect">
            <a:avLst/>
          </a:prstGeom>
          <a:noFill/>
        </p:spPr>
        <p:txBody>
          <a:bodyPr wrap="square" rtlCol="0">
            <a:spAutoFit/>
          </a:bodyPr>
          <a:lstStyle/>
          <a:p>
            <a:pPr marL="0" marR="0" algn="just" rtl="1">
              <a:lnSpc>
                <a:spcPct val="107000"/>
              </a:lnSpc>
              <a:spcBef>
                <a:spcPts val="0"/>
              </a:spcBef>
              <a:spcAft>
                <a:spcPts val="800"/>
              </a:spcAft>
            </a:pPr>
            <a:r>
              <a:rPr lang="fa-IR" sz="1800" kern="100" dirty="0" err="1">
                <a:effectLst/>
                <a:latin typeface="Calibri" panose="020F0502020204030204" pitchFamily="34" charset="0"/>
                <a:ea typeface="Calibri" panose="020F0502020204030204" pitchFamily="34" charset="0"/>
                <a:cs typeface="B Nazanin" panose="00000400000000000000" pitchFamily="2" charset="-78"/>
              </a:rPr>
              <a:t>پپتیدها</a:t>
            </a:r>
            <a:r>
              <a:rPr lang="fa-IR" sz="1800" kern="100" dirty="0">
                <a:effectLst/>
                <a:latin typeface="Calibri" panose="020F0502020204030204" pitchFamily="34" charset="0"/>
                <a:ea typeface="Calibri" panose="020F0502020204030204" pitchFamily="34" charset="0"/>
                <a:cs typeface="B Nazanin" panose="00000400000000000000" pitchFamily="2" charset="-78"/>
              </a:rPr>
              <a:t> </a:t>
            </a:r>
            <a:r>
              <a:rPr lang="fa-IR" sz="1800" kern="100" dirty="0" err="1">
                <a:effectLst/>
                <a:latin typeface="Calibri" panose="020F0502020204030204" pitchFamily="34" charset="0"/>
                <a:ea typeface="Calibri" panose="020F0502020204030204" pitchFamily="34" charset="0"/>
                <a:cs typeface="B Nazanin" panose="00000400000000000000" pitchFamily="2" charset="-78"/>
              </a:rPr>
              <a:t>مولکول</a:t>
            </a:r>
            <a:r>
              <a:rPr lang="fa-IR" sz="1800" kern="100" dirty="0">
                <a:effectLst/>
                <a:latin typeface="Calibri" panose="020F0502020204030204" pitchFamily="34" charset="0"/>
                <a:ea typeface="Calibri" panose="020F0502020204030204" pitchFamily="34" charset="0"/>
                <a:cs typeface="B Nazanin" panose="00000400000000000000" pitchFamily="2" charset="-78"/>
              </a:rPr>
              <a:t> های بیولوژیک با زنجیره های کوچکی از </a:t>
            </a:r>
            <a:r>
              <a:rPr lang="fa-IR" sz="1800" kern="100" dirty="0" err="1">
                <a:effectLst/>
                <a:latin typeface="Calibri" panose="020F0502020204030204" pitchFamily="34" charset="0"/>
                <a:ea typeface="Calibri" panose="020F0502020204030204" pitchFamily="34" charset="0"/>
                <a:cs typeface="B Nazanin" panose="00000400000000000000" pitchFamily="2" charset="-78"/>
              </a:rPr>
              <a:t>مونومرهای</a:t>
            </a:r>
            <a:r>
              <a:rPr lang="fa-IR" sz="1800" kern="100" dirty="0">
                <a:effectLst/>
                <a:latin typeface="Calibri" panose="020F0502020204030204" pitchFamily="34" charset="0"/>
                <a:ea typeface="Calibri" panose="020F0502020204030204" pitchFamily="34" charset="0"/>
                <a:cs typeface="B Nazanin" panose="00000400000000000000" pitchFamily="2" charset="-78"/>
              </a:rPr>
              <a:t> </a:t>
            </a:r>
            <a:r>
              <a:rPr lang="fa-IR" sz="1800" kern="100" dirty="0" err="1">
                <a:effectLst/>
                <a:latin typeface="Calibri" panose="020F0502020204030204" pitchFamily="34" charset="0"/>
                <a:ea typeface="Calibri" panose="020F0502020204030204" pitchFamily="34" charset="0"/>
                <a:cs typeface="B Nazanin" panose="00000400000000000000" pitchFamily="2" charset="-78"/>
              </a:rPr>
              <a:t>اسیدآمینه</a:t>
            </a:r>
            <a:r>
              <a:rPr lang="fa-IR" sz="1800" kern="100" dirty="0">
                <a:effectLst/>
                <a:latin typeface="Calibri" panose="020F0502020204030204" pitchFamily="34" charset="0"/>
                <a:ea typeface="Calibri" panose="020F0502020204030204" pitchFamily="34" charset="0"/>
                <a:cs typeface="B Nazanin" panose="00000400000000000000" pitchFamily="2" charset="-78"/>
              </a:rPr>
              <a:t> هستند که توسط اتصالات پپتیدی به یکدیگر متصل شده </a:t>
            </a:r>
            <a:r>
              <a:rPr lang="fa-IR" sz="1800" kern="100" dirty="0" err="1">
                <a:effectLst/>
                <a:latin typeface="Calibri" panose="020F0502020204030204" pitchFamily="34" charset="0"/>
                <a:ea typeface="Calibri" panose="020F0502020204030204" pitchFamily="34" charset="0"/>
                <a:cs typeface="B Nazanin" panose="00000400000000000000" pitchFamily="2" charset="-78"/>
              </a:rPr>
              <a:t>اند</a:t>
            </a:r>
            <a:r>
              <a:rPr lang="fa-IR" sz="1800" kern="100" dirty="0">
                <a:effectLst/>
                <a:latin typeface="Calibri" panose="020F0502020204030204" pitchFamily="34" charset="0"/>
                <a:ea typeface="Calibri" panose="020F0502020204030204" pitchFamily="34" charset="0"/>
                <a:cs typeface="B Nazanin" panose="00000400000000000000" pitchFamily="2" charset="-78"/>
              </a:rPr>
              <a:t>. </a:t>
            </a:r>
            <a:r>
              <a:rPr lang="fa-IR" sz="1800" kern="100" dirty="0" err="1">
                <a:effectLst/>
                <a:latin typeface="Calibri" panose="020F0502020204030204" pitchFamily="34" charset="0"/>
                <a:ea typeface="Calibri" panose="020F0502020204030204" pitchFamily="34" charset="0"/>
                <a:cs typeface="B Nazanin" panose="00000400000000000000" pitchFamily="2" charset="-78"/>
              </a:rPr>
              <a:t>پپتیدها</a:t>
            </a:r>
            <a:r>
              <a:rPr lang="fa-IR" sz="1800" kern="100" dirty="0">
                <a:effectLst/>
                <a:latin typeface="Calibri" panose="020F0502020204030204" pitchFamily="34" charset="0"/>
                <a:ea typeface="Calibri" panose="020F0502020204030204" pitchFamily="34" charset="0"/>
                <a:cs typeface="B Nazanin" panose="00000400000000000000" pitchFamily="2" charset="-78"/>
              </a:rPr>
              <a:t> نقش مهمی را در انواع فعالیتهای بیولوژیک ارگانیسم های زنده ایفا می کنند. امروزه استفاده از </a:t>
            </a:r>
            <a:r>
              <a:rPr lang="fa-IR" sz="1800" kern="100" dirty="0" err="1">
                <a:effectLst/>
                <a:latin typeface="Calibri" panose="020F0502020204030204" pitchFamily="34" charset="0"/>
                <a:ea typeface="Calibri" panose="020F0502020204030204" pitchFamily="34" charset="0"/>
                <a:cs typeface="B Nazanin" panose="00000400000000000000" pitchFamily="2" charset="-78"/>
              </a:rPr>
              <a:t>پپتیدها</a:t>
            </a:r>
            <a:r>
              <a:rPr lang="fa-IR" sz="1800" kern="100" dirty="0">
                <a:effectLst/>
                <a:latin typeface="Calibri" panose="020F0502020204030204" pitchFamily="34" charset="0"/>
                <a:ea typeface="Calibri" panose="020F0502020204030204" pitchFamily="34" charset="0"/>
                <a:cs typeface="B Nazanin" panose="00000400000000000000" pitchFamily="2" charset="-78"/>
              </a:rPr>
              <a:t> </a:t>
            </a:r>
            <a:r>
              <a:rPr lang="fa-IR" sz="1800" kern="100" dirty="0" err="1">
                <a:effectLst/>
                <a:latin typeface="Calibri" panose="020F0502020204030204" pitchFamily="34" charset="0"/>
                <a:ea typeface="Calibri" panose="020F0502020204030204" pitchFamily="34" charset="0"/>
                <a:cs typeface="B Nazanin" panose="00000400000000000000" pitchFamily="2" charset="-78"/>
              </a:rPr>
              <a:t>بعنوان</a:t>
            </a:r>
            <a:r>
              <a:rPr lang="fa-IR" sz="1800" kern="100" dirty="0">
                <a:effectLst/>
                <a:latin typeface="Calibri" panose="020F0502020204030204" pitchFamily="34" charset="0"/>
                <a:ea typeface="Calibri" panose="020F0502020204030204" pitchFamily="34" charset="0"/>
                <a:cs typeface="B Nazanin" panose="00000400000000000000" pitchFamily="2" charset="-78"/>
              </a:rPr>
              <a:t> داروهای جدید با توجه به قدرت اثر بالا، ریسک خطر و عوارض جانبی پایین و حصول نتایج درمانی مناسب رو به افزایش می باشد و تاکنون بیش از ۶۰ نوع پپتید </a:t>
            </a:r>
            <a:r>
              <a:rPr lang="fa-IR" sz="1800" kern="100" dirty="0" err="1">
                <a:effectLst/>
                <a:latin typeface="Calibri" panose="020F0502020204030204" pitchFamily="34" charset="0"/>
                <a:ea typeface="Calibri" panose="020F0502020204030204" pitchFamily="34" charset="0"/>
                <a:cs typeface="B Nazanin" panose="00000400000000000000" pitchFamily="2" charset="-78"/>
              </a:rPr>
              <a:t>بعنوان</a:t>
            </a:r>
            <a:r>
              <a:rPr lang="fa-IR" sz="1800" kern="100" dirty="0">
                <a:effectLst/>
                <a:latin typeface="Calibri" panose="020F0502020204030204" pitchFamily="34" charset="0"/>
                <a:ea typeface="Calibri" panose="020F0502020204030204" pitchFamily="34" charset="0"/>
                <a:cs typeface="B Nazanin" panose="00000400000000000000" pitchFamily="2" charset="-78"/>
              </a:rPr>
              <a:t> دارو توسط شرکتهای معتبر دارویی تولید و در سطح جهانی عرضه شده است. عملاً استفاده مستقیم از </a:t>
            </a:r>
            <a:r>
              <a:rPr lang="fa-IR" sz="1800" kern="100" dirty="0" err="1">
                <a:effectLst/>
                <a:latin typeface="Calibri" panose="020F0502020204030204" pitchFamily="34" charset="0"/>
                <a:ea typeface="Calibri" panose="020F0502020204030204" pitchFamily="34" charset="0"/>
                <a:cs typeface="B Nazanin" panose="00000400000000000000" pitchFamily="2" charset="-78"/>
              </a:rPr>
              <a:t>پپتیدها</a:t>
            </a:r>
            <a:r>
              <a:rPr lang="fa-IR" sz="1800" kern="100" dirty="0">
                <a:effectLst/>
                <a:latin typeface="Calibri" panose="020F0502020204030204" pitchFamily="34" charset="0"/>
                <a:ea typeface="Calibri" panose="020F0502020204030204" pitchFamily="34" charset="0"/>
                <a:cs typeface="B Nazanin" panose="00000400000000000000" pitchFamily="2" charset="-78"/>
              </a:rPr>
              <a:t> </a:t>
            </a:r>
            <a:r>
              <a:rPr lang="fa-IR" sz="1800" kern="100" dirty="0" err="1">
                <a:effectLst/>
                <a:latin typeface="Calibri" panose="020F0502020204030204" pitchFamily="34" charset="0"/>
                <a:ea typeface="Calibri" panose="020F0502020204030204" pitchFamily="34" charset="0"/>
                <a:cs typeface="B Nazanin" panose="00000400000000000000" pitchFamily="2" charset="-78"/>
              </a:rPr>
              <a:t>بعنوان</a:t>
            </a:r>
            <a:r>
              <a:rPr lang="fa-IR" sz="1800" kern="100" dirty="0">
                <a:effectLst/>
                <a:latin typeface="Calibri" panose="020F0502020204030204" pitchFamily="34" charset="0"/>
                <a:ea typeface="Calibri" panose="020F0502020204030204" pitchFamily="34" charset="0"/>
                <a:cs typeface="B Nazanin" panose="00000400000000000000" pitchFamily="2" charset="-78"/>
              </a:rPr>
              <a:t> دارو </a:t>
            </a:r>
            <a:r>
              <a:rPr lang="fa-IR" sz="1800" kern="100" dirty="0" err="1">
                <a:effectLst/>
                <a:latin typeface="Calibri" panose="020F0502020204030204" pitchFamily="34" charset="0"/>
                <a:ea typeface="Calibri" panose="020F0502020204030204" pitchFamily="34" charset="0"/>
                <a:cs typeface="B Nazanin" panose="00000400000000000000" pitchFamily="2" charset="-78"/>
              </a:rPr>
              <a:t>بدلیل</a:t>
            </a:r>
            <a:r>
              <a:rPr lang="fa-IR" sz="1800" kern="100" dirty="0">
                <a:effectLst/>
                <a:latin typeface="Calibri" panose="020F0502020204030204" pitchFamily="34" charset="0"/>
                <a:ea typeface="Calibri" panose="020F0502020204030204" pitchFamily="34" charset="0"/>
                <a:cs typeface="B Nazanin" panose="00000400000000000000" pitchFamily="2" charset="-78"/>
              </a:rPr>
              <a:t> </a:t>
            </a:r>
            <a:r>
              <a:rPr lang="fa-IR" sz="1800" kern="100" dirty="0" err="1">
                <a:effectLst/>
                <a:latin typeface="Calibri" panose="020F0502020204030204" pitchFamily="34" charset="0"/>
                <a:ea typeface="Calibri" panose="020F0502020204030204" pitchFamily="34" charset="0"/>
                <a:cs typeface="B Nazanin" panose="00000400000000000000" pitchFamily="2" charset="-78"/>
              </a:rPr>
              <a:t>ناپایداری</a:t>
            </a:r>
            <a:r>
              <a:rPr lang="fa-IR" sz="1800" kern="100" dirty="0">
                <a:effectLst/>
                <a:latin typeface="Calibri" panose="020F0502020204030204" pitchFamily="34" charset="0"/>
                <a:ea typeface="Calibri" panose="020F0502020204030204" pitchFamily="34" charset="0"/>
                <a:cs typeface="B Nazanin" panose="00000400000000000000" pitchFamily="2" charset="-78"/>
              </a:rPr>
              <a:t> ساختمان شیمیایی و تغییر سریع اثربخشی آنها راحت نبوده و برای این منظور باید یکسری تغییرات در ساختار آنها ایجاد گردد. عمدتاً از </a:t>
            </a:r>
            <a:r>
              <a:rPr lang="fa-IR" sz="1800" kern="100" dirty="0" err="1">
                <a:effectLst/>
                <a:latin typeface="Calibri" panose="020F0502020204030204" pitchFamily="34" charset="0"/>
                <a:ea typeface="Calibri" panose="020F0502020204030204" pitchFamily="34" charset="0"/>
                <a:cs typeface="B Nazanin" panose="00000400000000000000" pitchFamily="2" charset="-78"/>
              </a:rPr>
              <a:t>پپتیدها</a:t>
            </a:r>
            <a:r>
              <a:rPr lang="fa-IR" sz="1800" kern="100" dirty="0">
                <a:effectLst/>
                <a:latin typeface="Calibri" panose="020F0502020204030204" pitchFamily="34" charset="0"/>
                <a:ea typeface="Calibri" panose="020F0502020204030204" pitchFamily="34" charset="0"/>
                <a:cs typeface="B Nazanin" panose="00000400000000000000" pitchFamily="2" charset="-78"/>
              </a:rPr>
              <a:t> در درمان بیماریهای متابولیک (مانند دیابت و چاقی) ، </a:t>
            </a:r>
            <a:r>
              <a:rPr lang="fa-IR" sz="1800" kern="100" dirty="0" err="1">
                <a:effectLst/>
                <a:latin typeface="Calibri" panose="020F0502020204030204" pitchFamily="34" charset="0"/>
                <a:ea typeface="Calibri" panose="020F0502020204030204" pitchFamily="34" charset="0"/>
                <a:cs typeface="B Nazanin" panose="00000400000000000000" pitchFamily="2" charset="-78"/>
              </a:rPr>
              <a:t>انکولوژیک</a:t>
            </a:r>
            <a:r>
              <a:rPr lang="fa-IR" sz="1800" kern="100" dirty="0">
                <a:effectLst/>
                <a:latin typeface="Calibri" panose="020F0502020204030204" pitchFamily="34" charset="0"/>
                <a:ea typeface="Calibri" panose="020F0502020204030204" pitchFamily="34" charset="0"/>
                <a:cs typeface="B Nazanin" panose="00000400000000000000" pitchFamily="2" charset="-78"/>
              </a:rPr>
              <a:t> (خونی )، مشکلات عصبی و روانی، داروهای حمایتی برای شیمی درمانی سرطان ها و تعدیل کردن سیستم ایمنی استفاده می شود.</a:t>
            </a:r>
          </a:p>
          <a:p>
            <a:pPr marL="0" marR="0" algn="just" rtl="1">
              <a:lnSpc>
                <a:spcPct val="107000"/>
              </a:lnSpc>
              <a:spcBef>
                <a:spcPts val="0"/>
              </a:spcBef>
              <a:spcAft>
                <a:spcPts val="800"/>
              </a:spcAft>
            </a:pPr>
            <a:r>
              <a:rPr lang="fa-IR" sz="1800" kern="100" dirty="0">
                <a:effectLst/>
                <a:latin typeface="Calibri" panose="020F0502020204030204" pitchFamily="34" charset="0"/>
                <a:ea typeface="Calibri" panose="020F0502020204030204" pitchFamily="34" charset="0"/>
                <a:cs typeface="B Nazanin" panose="00000400000000000000" pitchFamily="2" charset="-78"/>
              </a:rPr>
              <a:t>محصول </a:t>
            </a:r>
            <a:r>
              <a:rPr lang="fa-IR" sz="1800" kern="100" dirty="0" err="1">
                <a:effectLst/>
                <a:latin typeface="Calibri" panose="020F0502020204030204" pitchFamily="34" charset="0"/>
                <a:ea typeface="Calibri" panose="020F0502020204030204" pitchFamily="34" charset="0"/>
                <a:cs typeface="B Nazanin" panose="00000400000000000000" pitchFamily="2" charset="-78"/>
              </a:rPr>
              <a:t>سانتورلین</a:t>
            </a:r>
            <a:r>
              <a:rPr lang="fa-IR" sz="1800" kern="100" dirty="0">
                <a:effectLst/>
                <a:latin typeface="Calibri" panose="020F0502020204030204" pitchFamily="34" charset="0"/>
                <a:ea typeface="Calibri" panose="020F0502020204030204" pitchFamily="34" charset="0"/>
                <a:cs typeface="B Nazanin" panose="00000400000000000000" pitchFamily="2" charset="-78"/>
              </a:rPr>
              <a:t> یا </a:t>
            </a:r>
            <a:r>
              <a:rPr lang="fa-IR" sz="1800" kern="100" dirty="0" err="1">
                <a:effectLst/>
                <a:latin typeface="Calibri" panose="020F0502020204030204" pitchFamily="34" charset="0"/>
                <a:ea typeface="Calibri" panose="020F0502020204030204" pitchFamily="34" charset="0"/>
                <a:cs typeface="B Nazanin" panose="00000400000000000000" pitchFamily="2" charset="-78"/>
              </a:rPr>
              <a:t>تریپتورلین</a:t>
            </a:r>
            <a:r>
              <a:rPr lang="fa-IR" sz="1800" kern="100" dirty="0">
                <a:effectLst/>
                <a:latin typeface="Calibri" panose="020F0502020204030204" pitchFamily="34" charset="0"/>
                <a:ea typeface="Calibri" panose="020F0502020204030204" pitchFamily="34" charset="0"/>
                <a:cs typeface="B Nazanin" panose="00000400000000000000" pitchFamily="2" charset="-78"/>
              </a:rPr>
              <a:t> استات یکی از محصولات پپتیدی این شرکت است که وزن 56 درصدی از سبد فروش محصولات شرکت را به خود اختصاص داده است که عمدتا در درمان سرطان پیشرفته پروستات مردان و </a:t>
            </a:r>
            <a:r>
              <a:rPr lang="fa-IR" sz="1800" kern="100" dirty="0" err="1">
                <a:effectLst/>
                <a:latin typeface="Calibri" panose="020F0502020204030204" pitchFamily="34" charset="0"/>
                <a:ea typeface="Calibri" panose="020F0502020204030204" pitchFamily="34" charset="0"/>
                <a:cs typeface="B Nazanin" panose="00000400000000000000" pitchFamily="2" charset="-78"/>
              </a:rPr>
              <a:t>فیبرویید</a:t>
            </a:r>
            <a:r>
              <a:rPr lang="fa-IR" sz="1800" kern="100" dirty="0">
                <a:effectLst/>
                <a:latin typeface="Calibri" panose="020F0502020204030204" pitchFamily="34" charset="0"/>
                <a:ea typeface="Calibri" panose="020F0502020204030204" pitchFamily="34" charset="0"/>
                <a:cs typeface="B Nazanin" panose="00000400000000000000" pitchFamily="2" charset="-78"/>
              </a:rPr>
              <a:t> و </a:t>
            </a:r>
            <a:r>
              <a:rPr lang="fa-IR" sz="1800" kern="100" dirty="0" err="1">
                <a:effectLst/>
                <a:latin typeface="Calibri" panose="020F0502020204030204" pitchFamily="34" charset="0"/>
                <a:ea typeface="Calibri" panose="020F0502020204030204" pitchFamily="34" charset="0"/>
                <a:cs typeface="B Nazanin" panose="00000400000000000000" pitchFamily="2" charset="-78"/>
              </a:rPr>
              <a:t>اندومتریوزیس</a:t>
            </a:r>
            <a:r>
              <a:rPr lang="fa-IR" sz="1800" kern="100" dirty="0">
                <a:effectLst/>
                <a:latin typeface="Calibri" panose="020F0502020204030204" pitchFamily="34" charset="0"/>
                <a:ea typeface="Calibri" panose="020F0502020204030204" pitchFamily="34" charset="0"/>
                <a:cs typeface="B Nazanin" panose="00000400000000000000" pitchFamily="2" charset="-78"/>
              </a:rPr>
              <a:t> در زنان و بلوغ زود رس در اطفال مورد استفاده قرار میگیرد. این محصول از سال 1400 وارد سبد محصولات شرکت </a:t>
            </a:r>
            <a:r>
              <a:rPr lang="fa-IR" sz="1800" kern="100" dirty="0" err="1">
                <a:effectLst/>
                <a:latin typeface="Calibri" panose="020F0502020204030204" pitchFamily="34" charset="0"/>
                <a:ea typeface="Calibri" panose="020F0502020204030204" pitchFamily="34" charset="0"/>
                <a:cs typeface="B Nazanin" panose="00000400000000000000" pitchFamily="2" charset="-78"/>
              </a:rPr>
              <a:t>بیوسان</a:t>
            </a:r>
            <a:r>
              <a:rPr lang="fa-IR" sz="1800" kern="100" dirty="0">
                <a:effectLst/>
                <a:latin typeface="Calibri" panose="020F0502020204030204" pitchFamily="34" charset="0"/>
                <a:ea typeface="Calibri" panose="020F0502020204030204" pitchFamily="34" charset="0"/>
                <a:cs typeface="B Nazanin" panose="00000400000000000000" pitchFamily="2" charset="-78"/>
              </a:rPr>
              <a:t> </a:t>
            </a:r>
            <a:r>
              <a:rPr lang="fa-IR" sz="1800" kern="100" dirty="0" err="1">
                <a:effectLst/>
                <a:latin typeface="Calibri" panose="020F0502020204030204" pitchFamily="34" charset="0"/>
                <a:ea typeface="Calibri" panose="020F0502020204030204" pitchFamily="34" charset="0"/>
                <a:cs typeface="B Nazanin" panose="00000400000000000000" pitchFamily="2" charset="-78"/>
              </a:rPr>
              <a:t>فارمد</a:t>
            </a:r>
            <a:r>
              <a:rPr lang="fa-IR" sz="1800" kern="100" dirty="0">
                <a:effectLst/>
                <a:latin typeface="Calibri" panose="020F0502020204030204" pitchFamily="34" charset="0"/>
                <a:ea typeface="Calibri" panose="020F0502020204030204" pitchFamily="34" charset="0"/>
                <a:cs typeface="B Nazanin" panose="00000400000000000000" pitchFamily="2" charset="-78"/>
              </a:rPr>
              <a:t> شده و طی سال مالی 1401 و 1402 توانسته بیش از 40 و 70 هزار ویال/بسته از این محصول را به فروش برساند. این محصول در دو گروه با دوز 11.25 و 3.75 میلی گرم </a:t>
            </a:r>
          </a:p>
          <a:p>
            <a:pPr marL="0" marR="0" algn="just" rtl="1">
              <a:lnSpc>
                <a:spcPct val="107000"/>
              </a:lnSpc>
              <a:spcBef>
                <a:spcPts val="0"/>
              </a:spcBef>
              <a:spcAft>
                <a:spcPts val="800"/>
              </a:spcAft>
            </a:pPr>
            <a:r>
              <a:rPr lang="fa-IR" sz="1800" kern="100" dirty="0">
                <a:effectLst/>
                <a:latin typeface="Calibri" panose="020F0502020204030204" pitchFamily="34" charset="0"/>
                <a:ea typeface="Calibri" panose="020F0502020204030204" pitchFamily="34" charset="0"/>
                <a:cs typeface="B Nazanin" panose="00000400000000000000" pitchFamily="2" charset="-78"/>
              </a:rPr>
              <a:t>عرضه می شود که بنا بر اطلاعات صورت های مالی این شرکت، فروش دوز 3.75 آن به مراتب بهتر از دیگر</a:t>
            </a:r>
          </a:p>
          <a:p>
            <a:pPr marL="0" marR="0" algn="just" rtl="1">
              <a:lnSpc>
                <a:spcPct val="107000"/>
              </a:lnSpc>
              <a:spcBef>
                <a:spcPts val="0"/>
              </a:spcBef>
              <a:spcAft>
                <a:spcPts val="800"/>
              </a:spcAft>
            </a:pPr>
            <a:r>
              <a:rPr lang="fa-IR" sz="1800" kern="100" dirty="0">
                <a:effectLst/>
                <a:latin typeface="Calibri" panose="020F0502020204030204" pitchFamily="34" charset="0"/>
                <a:ea typeface="Calibri" panose="020F0502020204030204" pitchFamily="34" charset="0"/>
                <a:cs typeface="B Nazanin" panose="00000400000000000000" pitchFamily="2" charset="-78"/>
              </a:rPr>
              <a:t> گروه این شرکت بوده است. کسب سهم از بازار بیشتر و فروش بیشتر این محصول در سنوات آتی میتواند</a:t>
            </a:r>
          </a:p>
          <a:p>
            <a:pPr marL="0" marR="0" algn="just" rtl="1">
              <a:lnSpc>
                <a:spcPct val="107000"/>
              </a:lnSpc>
              <a:spcBef>
                <a:spcPts val="0"/>
              </a:spcBef>
              <a:spcAft>
                <a:spcPts val="800"/>
              </a:spcAft>
            </a:pPr>
            <a:r>
              <a:rPr lang="fa-IR" sz="1800" kern="100" dirty="0">
                <a:effectLst/>
                <a:latin typeface="Calibri" panose="020F0502020204030204" pitchFamily="34" charset="0"/>
                <a:ea typeface="Calibri" panose="020F0502020204030204" pitchFamily="34" charset="0"/>
                <a:cs typeface="B Nazanin" panose="00000400000000000000" pitchFamily="2" charset="-78"/>
              </a:rPr>
              <a:t> سود شرکت را دستخوش تغییرات مثبت قابل توجهی کند.</a:t>
            </a:r>
          </a:p>
        </p:txBody>
      </p:sp>
      <p:pic>
        <p:nvPicPr>
          <p:cNvPr id="6" name="Picture 5">
            <a:extLst>
              <a:ext uri="{FF2B5EF4-FFF2-40B4-BE49-F238E27FC236}">
                <a16:creationId xmlns:a16="http://schemas.microsoft.com/office/drawing/2014/main" id="{B1C69317-7E0B-4790-19CC-2214857FC0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5851" y="4370225"/>
            <a:ext cx="2360295" cy="1746885"/>
          </a:xfrm>
          <a:prstGeom prst="rect">
            <a:avLst/>
          </a:prstGeom>
        </p:spPr>
      </p:pic>
    </p:spTree>
    <p:extLst>
      <p:ext uri="{BB962C8B-B14F-4D97-AF65-F5344CB8AC3E}">
        <p14:creationId xmlns:p14="http://schemas.microsoft.com/office/powerpoint/2010/main" val="40093160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TextBox 4"/>
          <p:cNvSpPr txBox="1"/>
          <p:nvPr/>
        </p:nvSpPr>
        <p:spPr>
          <a:xfrm>
            <a:off x="819509" y="1233596"/>
            <a:ext cx="10316640" cy="5654881"/>
          </a:xfrm>
          <a:prstGeom prst="rect">
            <a:avLst/>
          </a:prstGeom>
          <a:noFill/>
        </p:spPr>
        <p:txBody>
          <a:bodyPr wrap="square" rtlCol="0">
            <a:spAutoFit/>
          </a:bodyPr>
          <a:lstStyle/>
          <a:p>
            <a:pPr marL="0" marR="0" algn="just" rtl="1">
              <a:lnSpc>
                <a:spcPct val="107000"/>
              </a:lnSpc>
              <a:spcBef>
                <a:spcPts val="0"/>
              </a:spcBef>
              <a:spcAft>
                <a:spcPts val="800"/>
              </a:spcAft>
            </a:pPr>
            <a:r>
              <a:rPr lang="fa-IR" sz="1800" kern="100" dirty="0">
                <a:effectLst/>
                <a:latin typeface="Calibri" panose="020F0502020204030204" pitchFamily="34" charset="0"/>
                <a:ea typeface="Calibri" panose="020F0502020204030204" pitchFamily="34" charset="0"/>
                <a:cs typeface="B Nazanin" panose="00000400000000000000" pitchFamily="2" charset="-78"/>
              </a:rPr>
              <a:t>دیگر محصول شرکت </a:t>
            </a:r>
            <a:r>
              <a:rPr lang="fa-IR" sz="1800" kern="100" dirty="0" err="1">
                <a:effectLst/>
                <a:latin typeface="Calibri" panose="020F0502020204030204" pitchFamily="34" charset="0"/>
                <a:ea typeface="Calibri" panose="020F0502020204030204" pitchFamily="34" charset="0"/>
                <a:cs typeface="B Nazanin" panose="00000400000000000000" pitchFamily="2" charset="-78"/>
              </a:rPr>
              <a:t>بیوسان</a:t>
            </a:r>
            <a:r>
              <a:rPr lang="fa-IR" sz="1800" kern="100" dirty="0">
                <a:effectLst/>
                <a:latin typeface="Calibri" panose="020F0502020204030204" pitchFamily="34" charset="0"/>
                <a:ea typeface="Calibri" panose="020F0502020204030204" pitchFamily="34" charset="0"/>
                <a:cs typeface="B Nazanin" panose="00000400000000000000" pitchFamily="2" charset="-78"/>
              </a:rPr>
              <a:t> </a:t>
            </a:r>
            <a:r>
              <a:rPr lang="fa-IR" sz="1800" kern="100" dirty="0" err="1">
                <a:effectLst/>
                <a:latin typeface="Calibri" panose="020F0502020204030204" pitchFamily="34" charset="0"/>
                <a:ea typeface="Calibri" panose="020F0502020204030204" pitchFamily="34" charset="0"/>
                <a:cs typeface="B Nazanin" panose="00000400000000000000" pitchFamily="2" charset="-78"/>
              </a:rPr>
              <a:t>فارمد</a:t>
            </a:r>
            <a:r>
              <a:rPr lang="fa-IR" sz="1800" kern="100" dirty="0">
                <a:effectLst/>
                <a:latin typeface="Calibri" panose="020F0502020204030204" pitchFamily="34" charset="0"/>
                <a:ea typeface="Calibri" panose="020F0502020204030204" pitchFamily="34" charset="0"/>
                <a:cs typeface="B Nazanin" panose="00000400000000000000" pitchFamily="2" charset="-78"/>
              </a:rPr>
              <a:t> </a:t>
            </a:r>
            <a:r>
              <a:rPr lang="fa-IR" sz="1800" kern="100" dirty="0" err="1">
                <a:effectLst/>
                <a:latin typeface="Calibri" panose="020F0502020204030204" pitchFamily="34" charset="0"/>
                <a:ea typeface="Calibri" panose="020F0502020204030204" pitchFamily="34" charset="0"/>
                <a:cs typeface="B Nazanin" panose="00000400000000000000" pitchFamily="2" charset="-78"/>
              </a:rPr>
              <a:t>سانتگریلین</a:t>
            </a:r>
            <a:r>
              <a:rPr lang="fa-IR" sz="1800" kern="100" dirty="0">
                <a:effectLst/>
                <a:latin typeface="Calibri" panose="020F0502020204030204" pitchFamily="34" charset="0"/>
                <a:ea typeface="Calibri" panose="020F0502020204030204" pitchFamily="34" charset="0"/>
                <a:cs typeface="B Nazanin" panose="00000400000000000000" pitchFamily="2" charset="-78"/>
              </a:rPr>
              <a:t> ها(</a:t>
            </a:r>
            <a:r>
              <a:rPr lang="fa-IR" sz="1800" kern="100" dirty="0" err="1">
                <a:effectLst/>
                <a:latin typeface="Calibri" panose="020F0502020204030204" pitchFamily="34" charset="0"/>
                <a:ea typeface="Calibri" panose="020F0502020204030204" pitchFamily="34" charset="0"/>
                <a:cs typeface="B Nazanin" panose="00000400000000000000" pitchFamily="2" charset="-78"/>
              </a:rPr>
              <a:t>اپتی</a:t>
            </a:r>
            <a:r>
              <a:rPr lang="fa-IR" sz="1800" kern="100" dirty="0">
                <a:effectLst/>
                <a:latin typeface="Calibri" panose="020F0502020204030204" pitchFamily="34" charset="0"/>
                <a:ea typeface="Calibri" panose="020F0502020204030204" pitchFamily="34" charset="0"/>
                <a:cs typeface="B Nazanin" panose="00000400000000000000" pitchFamily="2" charset="-78"/>
              </a:rPr>
              <a:t> </a:t>
            </a:r>
            <a:r>
              <a:rPr lang="fa-IR" sz="1800" kern="100" dirty="0" err="1">
                <a:effectLst/>
                <a:latin typeface="Calibri" panose="020F0502020204030204" pitchFamily="34" charset="0"/>
                <a:ea typeface="Calibri" panose="020F0502020204030204" pitchFamily="34" charset="0"/>
                <a:cs typeface="B Nazanin" panose="00000400000000000000" pitchFamily="2" charset="-78"/>
              </a:rPr>
              <a:t>فیباتاید</a:t>
            </a:r>
            <a:r>
              <a:rPr lang="fa-IR" sz="1800" kern="100" dirty="0">
                <a:effectLst/>
                <a:latin typeface="Calibri" panose="020F0502020204030204" pitchFamily="34" charset="0"/>
                <a:ea typeface="Calibri" panose="020F0502020204030204" pitchFamily="34" charset="0"/>
                <a:cs typeface="B Nazanin" panose="00000400000000000000" pitchFamily="2" charset="-78"/>
              </a:rPr>
              <a:t>) ها هستند. این محصول یک </a:t>
            </a:r>
            <a:r>
              <a:rPr lang="fa-IR" sz="1800" kern="100" dirty="0" err="1">
                <a:effectLst/>
                <a:latin typeface="Calibri" panose="020F0502020204030204" pitchFamily="34" charset="0"/>
                <a:ea typeface="Calibri" panose="020F0502020204030204" pitchFamily="34" charset="0"/>
                <a:cs typeface="B Nazanin" panose="00000400000000000000" pitchFamily="2" charset="-78"/>
              </a:rPr>
              <a:t>هپتاپپتاید</a:t>
            </a:r>
            <a:r>
              <a:rPr lang="fa-IR" sz="1800" kern="100" dirty="0">
                <a:effectLst/>
                <a:latin typeface="Calibri" panose="020F0502020204030204" pitchFamily="34" charset="0"/>
                <a:ea typeface="Calibri" panose="020F0502020204030204" pitchFamily="34" charset="0"/>
                <a:cs typeface="B Nazanin" panose="00000400000000000000" pitchFamily="2" charset="-78"/>
              </a:rPr>
              <a:t> </a:t>
            </a:r>
            <a:r>
              <a:rPr lang="fa-IR" sz="1800" kern="100" dirty="0" err="1">
                <a:effectLst/>
                <a:latin typeface="Calibri" panose="020F0502020204030204" pitchFamily="34" charset="0"/>
                <a:ea typeface="Calibri" panose="020F0502020204030204" pitchFamily="34" charset="0"/>
                <a:cs typeface="B Nazanin" panose="00000400000000000000" pitchFamily="2" charset="-78"/>
              </a:rPr>
              <a:t>حلقوی</a:t>
            </a:r>
            <a:r>
              <a:rPr lang="fa-IR" sz="1800" kern="100" dirty="0">
                <a:effectLst/>
                <a:latin typeface="Calibri" panose="020F0502020204030204" pitchFamily="34" charset="0"/>
                <a:ea typeface="Calibri" panose="020F0502020204030204" pitchFamily="34" charset="0"/>
                <a:cs typeface="B Nazanin" panose="00000400000000000000" pitchFamily="2" charset="-78"/>
              </a:rPr>
              <a:t> شامل زنجیره ای از شش  </a:t>
            </a:r>
            <a:r>
              <a:rPr lang="fa-IR" sz="1800" kern="100" dirty="0" err="1">
                <a:effectLst/>
                <a:latin typeface="Calibri" panose="020F0502020204030204" pitchFamily="34" charset="0"/>
                <a:ea typeface="Calibri" panose="020F0502020204030204" pitchFamily="34" charset="0"/>
                <a:cs typeface="B Nazanin" panose="00000400000000000000" pitchFamily="2" charset="-78"/>
              </a:rPr>
              <a:t>آمینو</a:t>
            </a:r>
            <a:r>
              <a:rPr lang="fa-IR" sz="1800" kern="100" dirty="0">
                <a:effectLst/>
                <a:latin typeface="Calibri" panose="020F0502020204030204" pitchFamily="34" charset="0"/>
                <a:ea typeface="Calibri" panose="020F0502020204030204" pitchFamily="34" charset="0"/>
                <a:cs typeface="B Nazanin" panose="00000400000000000000" pitchFamily="2" charset="-78"/>
              </a:rPr>
              <a:t> اسید است که کاربرد دارویی ضد </a:t>
            </a:r>
            <a:r>
              <a:rPr lang="fa-IR" sz="1800" kern="100" dirty="0" err="1">
                <a:effectLst/>
                <a:latin typeface="Calibri" panose="020F0502020204030204" pitchFamily="34" charset="0"/>
                <a:ea typeface="Calibri" panose="020F0502020204030204" pitchFamily="34" charset="0"/>
                <a:cs typeface="B Nazanin" panose="00000400000000000000" pitchFamily="2" charset="-78"/>
              </a:rPr>
              <a:t>پلاکتی</a:t>
            </a:r>
            <a:r>
              <a:rPr lang="fa-IR" sz="1800" kern="100" dirty="0">
                <a:effectLst/>
                <a:latin typeface="Calibri" panose="020F0502020204030204" pitchFamily="34" charset="0"/>
                <a:ea typeface="Calibri" panose="020F0502020204030204" pitchFamily="34" charset="0"/>
                <a:cs typeface="B Nazanin" panose="00000400000000000000" pitchFamily="2" charset="-78"/>
              </a:rPr>
              <a:t> دارد. مواد مصرف این دارو در زمان سکته قلبی، سندروم حاد </a:t>
            </a:r>
            <a:r>
              <a:rPr lang="fa-IR" sz="1800" kern="100" dirty="0" err="1">
                <a:effectLst/>
                <a:latin typeface="Calibri" panose="020F0502020204030204" pitchFamily="34" charset="0"/>
                <a:ea typeface="Calibri" panose="020F0502020204030204" pitchFamily="34" charset="0"/>
                <a:cs typeface="B Nazanin" panose="00000400000000000000" pitchFamily="2" charset="-78"/>
              </a:rPr>
              <a:t>کرونری</a:t>
            </a:r>
            <a:r>
              <a:rPr lang="fa-IR" sz="1800" kern="100" dirty="0">
                <a:effectLst/>
                <a:latin typeface="Calibri" panose="020F0502020204030204" pitchFamily="34" charset="0"/>
                <a:ea typeface="Calibri" panose="020F0502020204030204" pitchFamily="34" charset="0"/>
                <a:cs typeface="B Nazanin" panose="00000400000000000000" pitchFamily="2" charset="-78"/>
              </a:rPr>
              <a:t>، بیماران تحت آنژیوپلاستی عروق کرونر همراه یا بدون </a:t>
            </a:r>
            <a:r>
              <a:rPr lang="fa-IR" sz="1800" kern="100" dirty="0" err="1">
                <a:effectLst/>
                <a:latin typeface="Calibri" panose="020F0502020204030204" pitchFamily="34" charset="0"/>
                <a:ea typeface="Calibri" panose="020F0502020204030204" pitchFamily="34" charset="0"/>
                <a:cs typeface="B Nazanin" panose="00000400000000000000" pitchFamily="2" charset="-78"/>
              </a:rPr>
              <a:t>استنت</a:t>
            </a:r>
            <a:r>
              <a:rPr lang="fa-IR" sz="1800" kern="100" dirty="0">
                <a:effectLst/>
                <a:latin typeface="Calibri" panose="020F0502020204030204" pitchFamily="34" charset="0"/>
                <a:ea typeface="Calibri" panose="020F0502020204030204" pitchFamily="34" charset="0"/>
                <a:cs typeface="B Nazanin" panose="00000400000000000000" pitchFamily="2" charset="-78"/>
              </a:rPr>
              <a:t> گذاری است. این دارو در دو فرم ویال های 10 میلی لیتری با غلظت 2 میلی گرم در هر میلی لیتر و ویال های 100 میلی لیتری با غلظت 75 میلی گرم در هر میلی لیتر عرضه می شود.</a:t>
            </a:r>
          </a:p>
          <a:p>
            <a:pPr marL="0" marR="0" algn="just" rtl="1">
              <a:lnSpc>
                <a:spcPct val="107000"/>
              </a:lnSpc>
              <a:spcBef>
                <a:spcPts val="0"/>
              </a:spcBef>
              <a:spcAft>
                <a:spcPts val="800"/>
              </a:spcAft>
            </a:pPr>
            <a:r>
              <a:rPr lang="fa-IR" sz="1800" kern="100" dirty="0">
                <a:effectLst/>
                <a:latin typeface="Calibri" panose="020F0502020204030204" pitchFamily="34" charset="0"/>
                <a:ea typeface="Calibri" panose="020F0502020204030204" pitchFamily="34" charset="0"/>
                <a:cs typeface="B Nazanin" panose="00000400000000000000" pitchFamily="2" charset="-78"/>
              </a:rPr>
              <a:t>این محصول نیز همچون </a:t>
            </a:r>
            <a:r>
              <a:rPr lang="fa-IR" sz="1800" kern="100" dirty="0" err="1">
                <a:effectLst/>
                <a:latin typeface="Calibri" panose="020F0502020204030204" pitchFamily="34" charset="0"/>
                <a:ea typeface="Calibri" panose="020F0502020204030204" pitchFamily="34" charset="0"/>
                <a:cs typeface="B Nazanin" panose="00000400000000000000" pitchFamily="2" charset="-78"/>
              </a:rPr>
              <a:t>تریپتورلین</a:t>
            </a:r>
            <a:r>
              <a:rPr lang="fa-IR" sz="1800" kern="100" dirty="0">
                <a:effectLst/>
                <a:latin typeface="Calibri" panose="020F0502020204030204" pitchFamily="34" charset="0"/>
                <a:ea typeface="Calibri" panose="020F0502020204030204" pitchFamily="34" charset="0"/>
                <a:cs typeface="B Nazanin" panose="00000400000000000000" pitchFamily="2" charset="-78"/>
              </a:rPr>
              <a:t> استات، از سال 1401 در سبد فروش محصولات شرکت قرار گرفت و در</a:t>
            </a:r>
          </a:p>
          <a:p>
            <a:pPr marL="0" marR="0" algn="just" rtl="1">
              <a:lnSpc>
                <a:spcPct val="107000"/>
              </a:lnSpc>
              <a:spcBef>
                <a:spcPts val="0"/>
              </a:spcBef>
              <a:spcAft>
                <a:spcPts val="800"/>
              </a:spcAft>
            </a:pPr>
            <a:r>
              <a:rPr lang="fa-IR" sz="1800" kern="100" dirty="0">
                <a:effectLst/>
                <a:latin typeface="Calibri" panose="020F0502020204030204" pitchFamily="34" charset="0"/>
                <a:ea typeface="Calibri" panose="020F0502020204030204" pitchFamily="34" charset="0"/>
                <a:cs typeface="B Nazanin" panose="00000400000000000000" pitchFamily="2" charset="-78"/>
              </a:rPr>
              <a:t> سال اول شرکت </a:t>
            </a:r>
            <a:r>
              <a:rPr lang="fa-IR" sz="1800" kern="100" dirty="0" err="1">
                <a:effectLst/>
                <a:latin typeface="Calibri" panose="020F0502020204030204" pitchFamily="34" charset="0"/>
                <a:ea typeface="Calibri" panose="020F0502020204030204" pitchFamily="34" charset="0"/>
                <a:cs typeface="B Nazanin" panose="00000400000000000000" pitchFamily="2" charset="-78"/>
              </a:rPr>
              <a:t>بیوسان</a:t>
            </a:r>
            <a:r>
              <a:rPr lang="fa-IR" sz="1800" kern="100" dirty="0">
                <a:effectLst/>
                <a:latin typeface="Calibri" panose="020F0502020204030204" pitchFamily="34" charset="0"/>
                <a:ea typeface="Calibri" panose="020F0502020204030204" pitchFamily="34" charset="0"/>
                <a:cs typeface="B Nazanin" panose="00000400000000000000" pitchFamily="2" charset="-78"/>
              </a:rPr>
              <a:t> </a:t>
            </a:r>
            <a:r>
              <a:rPr lang="fa-IR" sz="1800" kern="100" dirty="0" err="1">
                <a:effectLst/>
                <a:latin typeface="Calibri" panose="020F0502020204030204" pitchFamily="34" charset="0"/>
                <a:ea typeface="Calibri" panose="020F0502020204030204" pitchFamily="34" charset="0"/>
                <a:cs typeface="B Nazanin" panose="00000400000000000000" pitchFamily="2" charset="-78"/>
              </a:rPr>
              <a:t>فارمد</a:t>
            </a:r>
            <a:r>
              <a:rPr lang="fa-IR" sz="1800" kern="100" dirty="0">
                <a:effectLst/>
                <a:latin typeface="Calibri" panose="020F0502020204030204" pitchFamily="34" charset="0"/>
                <a:ea typeface="Calibri" panose="020F0502020204030204" pitchFamily="34" charset="0"/>
                <a:cs typeface="B Nazanin" panose="00000400000000000000" pitchFamily="2" charset="-78"/>
              </a:rPr>
              <a:t> توانست بیش از 50 هزار ویال از هر دو نوع به فروش برساند. در سال گذشته</a:t>
            </a:r>
          </a:p>
          <a:p>
            <a:pPr marL="0" marR="0" algn="just" rtl="1">
              <a:lnSpc>
                <a:spcPct val="107000"/>
              </a:lnSpc>
              <a:spcBef>
                <a:spcPts val="0"/>
              </a:spcBef>
              <a:spcAft>
                <a:spcPts val="800"/>
              </a:spcAft>
            </a:pPr>
            <a:r>
              <a:rPr lang="fa-IR" sz="1800" kern="100" dirty="0">
                <a:effectLst/>
                <a:latin typeface="Calibri" panose="020F0502020204030204" pitchFamily="34" charset="0"/>
                <a:ea typeface="Calibri" panose="020F0502020204030204" pitchFamily="34" charset="0"/>
                <a:cs typeface="B Nazanin" panose="00000400000000000000" pitchFamily="2" charset="-78"/>
              </a:rPr>
              <a:t> اما این میزان از جمع </a:t>
            </a:r>
            <a:r>
              <a:rPr lang="fa-IR" sz="1800" kern="100" dirty="0" err="1">
                <a:effectLst/>
                <a:latin typeface="Calibri" panose="020F0502020204030204" pitchFamily="34" charset="0"/>
                <a:ea typeface="Calibri" panose="020F0502020204030204" pitchFamily="34" charset="0"/>
                <a:cs typeface="B Nazanin" panose="00000400000000000000" pitchFamily="2" charset="-78"/>
              </a:rPr>
              <a:t>هردو</a:t>
            </a:r>
            <a:r>
              <a:rPr lang="fa-IR" sz="1800" kern="100" dirty="0">
                <a:effectLst/>
                <a:latin typeface="Calibri" panose="020F0502020204030204" pitchFamily="34" charset="0"/>
                <a:ea typeface="Calibri" panose="020F0502020204030204" pitchFamily="34" charset="0"/>
                <a:cs typeface="B Nazanin" panose="00000400000000000000" pitchFamily="2" charset="-78"/>
              </a:rPr>
              <a:t> فرم محصولات کاهش داشت و به محدوده 40 هزار ویال رسید. میزان فروش</a:t>
            </a:r>
          </a:p>
          <a:p>
            <a:pPr marL="0" marR="0" algn="just" rtl="1">
              <a:lnSpc>
                <a:spcPct val="107000"/>
              </a:lnSpc>
              <a:spcBef>
                <a:spcPts val="0"/>
              </a:spcBef>
              <a:spcAft>
                <a:spcPts val="800"/>
              </a:spcAft>
            </a:pPr>
            <a:r>
              <a:rPr lang="fa-IR" sz="1800" kern="100" dirty="0">
                <a:effectLst/>
                <a:latin typeface="Calibri" panose="020F0502020204030204" pitchFamily="34" charset="0"/>
                <a:ea typeface="Calibri" panose="020F0502020204030204" pitchFamily="34" charset="0"/>
                <a:cs typeface="B Nazanin" panose="00000400000000000000" pitchFamily="2" charset="-78"/>
              </a:rPr>
              <a:t> دوز 2 میلی گرم شرکت به مراتب بیشتر از دوز 0.75 میلی گرم بوده است و انتظاری مبنی بر تغییر قابل</a:t>
            </a:r>
          </a:p>
          <a:p>
            <a:pPr marL="0" marR="0" algn="just" rtl="1">
              <a:lnSpc>
                <a:spcPct val="107000"/>
              </a:lnSpc>
              <a:spcBef>
                <a:spcPts val="0"/>
              </a:spcBef>
              <a:spcAft>
                <a:spcPts val="800"/>
              </a:spcAft>
            </a:pPr>
            <a:r>
              <a:rPr lang="fa-IR" sz="1800" kern="100" dirty="0">
                <a:effectLst/>
                <a:latin typeface="Calibri" panose="020F0502020204030204" pitchFamily="34" charset="0"/>
                <a:ea typeface="Calibri" panose="020F0502020204030204" pitchFamily="34" charset="0"/>
                <a:cs typeface="B Nazanin" panose="00000400000000000000" pitchFamily="2" charset="-78"/>
              </a:rPr>
              <a:t> توجه مقدار فروش این محصول برای شرکت را در سال مالی جاری نداریم. وزن فروش این محصول در سبد فروش شرکت </a:t>
            </a:r>
            <a:r>
              <a:rPr lang="fa-IR" sz="1800" kern="100" dirty="0" err="1">
                <a:effectLst/>
                <a:latin typeface="Calibri" panose="020F0502020204030204" pitchFamily="34" charset="0"/>
                <a:ea typeface="Calibri" panose="020F0502020204030204" pitchFamily="34" charset="0"/>
                <a:cs typeface="B Nazanin" panose="00000400000000000000" pitchFamily="2" charset="-78"/>
              </a:rPr>
              <a:t>حدودا</a:t>
            </a:r>
            <a:r>
              <a:rPr lang="fa-IR" sz="1800" kern="100" dirty="0">
                <a:effectLst/>
                <a:latin typeface="Calibri" panose="020F0502020204030204" pitchFamily="34" charset="0"/>
                <a:ea typeface="Calibri" panose="020F0502020204030204" pitchFamily="34" charset="0"/>
                <a:cs typeface="B Nazanin" panose="00000400000000000000" pitchFamily="2" charset="-78"/>
              </a:rPr>
              <a:t> 20 درصد است که پس از </a:t>
            </a:r>
            <a:r>
              <a:rPr lang="fa-IR" sz="1800" kern="100" dirty="0" err="1">
                <a:effectLst/>
                <a:latin typeface="Calibri" panose="020F0502020204030204" pitchFamily="34" charset="0"/>
                <a:ea typeface="Calibri" panose="020F0502020204030204" pitchFamily="34" charset="0"/>
                <a:cs typeface="B Nazanin" panose="00000400000000000000" pitchFamily="2" charset="-78"/>
              </a:rPr>
              <a:t>تریپتورلین</a:t>
            </a:r>
            <a:r>
              <a:rPr lang="fa-IR" sz="1800" kern="100" dirty="0">
                <a:effectLst/>
                <a:latin typeface="Calibri" panose="020F0502020204030204" pitchFamily="34" charset="0"/>
                <a:ea typeface="Calibri" panose="020F0502020204030204" pitchFamily="34" charset="0"/>
                <a:cs typeface="B Nazanin" panose="00000400000000000000" pitchFamily="2" charset="-78"/>
              </a:rPr>
              <a:t> استات بیشترین وزن در فروش شرکت را شامل می شود.</a:t>
            </a:r>
          </a:p>
          <a:p>
            <a:pPr marL="0" marR="0" algn="just" rtl="1">
              <a:lnSpc>
                <a:spcPct val="107000"/>
              </a:lnSpc>
              <a:spcBef>
                <a:spcPts val="0"/>
              </a:spcBef>
              <a:spcAft>
                <a:spcPts val="800"/>
              </a:spcAft>
            </a:pPr>
            <a:r>
              <a:rPr lang="fa-IR" sz="1800" kern="100" dirty="0">
                <a:effectLst/>
                <a:latin typeface="Calibri" panose="020F0502020204030204" pitchFamily="34" charset="0"/>
                <a:ea typeface="Calibri" panose="020F0502020204030204" pitchFamily="34" charset="0"/>
                <a:cs typeface="B Nazanin" panose="00000400000000000000" pitchFamily="2" charset="-78"/>
              </a:rPr>
              <a:t>و در نهایت آخرین محصول شرکت </a:t>
            </a:r>
            <a:r>
              <a:rPr lang="fa-IR" sz="1800" kern="100" dirty="0" err="1">
                <a:effectLst/>
                <a:latin typeface="Calibri" panose="020F0502020204030204" pitchFamily="34" charset="0"/>
                <a:ea typeface="Calibri" panose="020F0502020204030204" pitchFamily="34" charset="0"/>
                <a:cs typeface="B Nazanin" panose="00000400000000000000" pitchFamily="2" charset="-78"/>
              </a:rPr>
              <a:t>اکتروتاید</a:t>
            </a:r>
            <a:r>
              <a:rPr lang="fa-IR" sz="1800" kern="100" dirty="0">
                <a:effectLst/>
                <a:latin typeface="Calibri" panose="020F0502020204030204" pitchFamily="34" charset="0"/>
                <a:ea typeface="Calibri" panose="020F0502020204030204" pitchFamily="34" charset="0"/>
                <a:cs typeface="B Nazanin" panose="00000400000000000000" pitchFamily="2" charset="-78"/>
              </a:rPr>
              <a:t> استات یا </a:t>
            </a:r>
            <a:r>
              <a:rPr lang="fa-IR" sz="1800" kern="100" dirty="0" err="1">
                <a:effectLst/>
                <a:latin typeface="Calibri" panose="020F0502020204030204" pitchFamily="34" charset="0"/>
                <a:ea typeface="Calibri" panose="020F0502020204030204" pitchFamily="34" charset="0"/>
                <a:cs typeface="B Nazanin" panose="00000400000000000000" pitchFamily="2" charset="-78"/>
              </a:rPr>
              <a:t>سانوتاید</a:t>
            </a:r>
            <a:r>
              <a:rPr lang="fa-IR" sz="1800" kern="100" dirty="0">
                <a:effectLst/>
                <a:latin typeface="Calibri" panose="020F0502020204030204" pitchFamily="34" charset="0"/>
                <a:ea typeface="Calibri" panose="020F0502020204030204" pitchFamily="34" charset="0"/>
                <a:cs typeface="B Nazanin" panose="00000400000000000000" pitchFamily="2" charset="-78"/>
              </a:rPr>
              <a:t> ها هستند. این محصول نیز در دو فرم 20 میلی گرمی و 30 میلی گرمی تولید و عرضه میشود که </a:t>
            </a:r>
            <a:r>
              <a:rPr lang="fa-IR" sz="1800" kern="100" dirty="0" err="1">
                <a:effectLst/>
                <a:latin typeface="Calibri" panose="020F0502020204030204" pitchFamily="34" charset="0"/>
                <a:ea typeface="Calibri" panose="020F0502020204030204" pitchFamily="34" charset="0"/>
                <a:cs typeface="B Nazanin" panose="00000400000000000000" pitchFamily="2" charset="-78"/>
              </a:rPr>
              <a:t>بصورت</a:t>
            </a:r>
            <a:r>
              <a:rPr lang="fa-IR" sz="1800" kern="100" dirty="0">
                <a:effectLst/>
                <a:latin typeface="Calibri" panose="020F0502020204030204" pitchFamily="34" charset="0"/>
                <a:ea typeface="Calibri" panose="020F0502020204030204" pitchFamily="34" charset="0"/>
                <a:cs typeface="B Nazanin" panose="00000400000000000000" pitchFamily="2" charset="-78"/>
              </a:rPr>
              <a:t> تزریقی قابلیت مصرف دارد. این محصول عموما برای درمان بیماران مبتلا به </a:t>
            </a:r>
            <a:r>
              <a:rPr lang="fa-IR" sz="1800" kern="100" dirty="0" err="1">
                <a:effectLst/>
                <a:latin typeface="Calibri" panose="020F0502020204030204" pitchFamily="34" charset="0"/>
                <a:ea typeface="Calibri" panose="020F0502020204030204" pitchFamily="34" charset="0"/>
                <a:cs typeface="B Nazanin" panose="00000400000000000000" pitchFamily="2" charset="-78"/>
              </a:rPr>
              <a:t>آکرومگالی</a:t>
            </a:r>
            <a:r>
              <a:rPr lang="fa-IR" sz="1800" kern="100" dirty="0">
                <a:effectLst/>
                <a:latin typeface="Calibri" panose="020F0502020204030204" pitchFamily="34" charset="0"/>
                <a:ea typeface="Calibri" panose="020F0502020204030204" pitchFamily="34" charset="0"/>
                <a:cs typeface="B Nazanin" panose="00000400000000000000" pitchFamily="2" charset="-78"/>
              </a:rPr>
              <a:t> و تومورهای </a:t>
            </a:r>
            <a:r>
              <a:rPr lang="fa-IR" sz="1800" kern="100" dirty="0" err="1">
                <a:effectLst/>
                <a:latin typeface="Calibri" panose="020F0502020204030204" pitchFamily="34" charset="0"/>
                <a:ea typeface="Calibri" panose="020F0502020204030204" pitchFamily="34" charset="0"/>
                <a:cs typeface="B Nazanin" panose="00000400000000000000" pitchFamily="2" charset="-78"/>
              </a:rPr>
              <a:t>کارسینوئید</a:t>
            </a:r>
            <a:r>
              <a:rPr lang="fa-IR" sz="1800" kern="100" dirty="0">
                <a:effectLst/>
                <a:latin typeface="Calibri" panose="020F0502020204030204" pitchFamily="34" charset="0"/>
                <a:ea typeface="Calibri" panose="020F0502020204030204" pitchFamily="34" charset="0"/>
                <a:cs typeface="B Nazanin" panose="00000400000000000000" pitchFamily="2" charset="-78"/>
              </a:rPr>
              <a:t> قابلیت استفاده دارد. فرم 20 میلی گرمی این شرکت از سال 1401 و فرم 30 میلی گرمی آن از سال 1402 به سبد محصولات این شرکت اضافه شدند و </a:t>
            </a:r>
            <a:r>
              <a:rPr lang="fa-IR" sz="1800" kern="100" dirty="0" err="1">
                <a:effectLst/>
                <a:latin typeface="Calibri" panose="020F0502020204030204" pitchFamily="34" charset="0"/>
                <a:ea typeface="Calibri" panose="020F0502020204030204" pitchFamily="34" charset="0"/>
                <a:cs typeface="B Nazanin" panose="00000400000000000000" pitchFamily="2" charset="-78"/>
              </a:rPr>
              <a:t>حدودا</a:t>
            </a:r>
            <a:r>
              <a:rPr lang="fa-IR" sz="1800" kern="100" dirty="0">
                <a:effectLst/>
                <a:latin typeface="Calibri" panose="020F0502020204030204" pitchFamily="34" charset="0"/>
                <a:ea typeface="Calibri" panose="020F0502020204030204" pitchFamily="34" charset="0"/>
                <a:cs typeface="B Nazanin" panose="00000400000000000000" pitchFamily="2" charset="-78"/>
              </a:rPr>
              <a:t> 7000 ویال/بسته در سال گذشته فروش داشته است.</a:t>
            </a:r>
          </a:p>
          <a:p>
            <a:pPr marL="0" marR="0" algn="just" rtl="1">
              <a:lnSpc>
                <a:spcPct val="107000"/>
              </a:lnSpc>
              <a:spcBef>
                <a:spcPts val="0"/>
              </a:spcBef>
              <a:spcAft>
                <a:spcPts val="800"/>
              </a:spcAft>
            </a:pPr>
            <a:r>
              <a:rPr lang="fa-IR" sz="1800" kern="100" dirty="0">
                <a:effectLst/>
                <a:latin typeface="Calibri" panose="020F0502020204030204" pitchFamily="34" charset="0"/>
                <a:ea typeface="Calibri" panose="020F0502020204030204" pitchFamily="34" charset="0"/>
                <a:cs typeface="B Nazanin" panose="00000400000000000000" pitchFamily="2" charset="-78"/>
              </a:rPr>
              <a:t>در تصویر زیر روند فروش شرکت طی سنوات گذشته ارائه شده است.</a:t>
            </a:r>
          </a:p>
          <a:p>
            <a:pPr marL="0" marR="0" algn="just" rtl="1">
              <a:lnSpc>
                <a:spcPct val="107000"/>
              </a:lnSpc>
              <a:spcBef>
                <a:spcPts val="0"/>
              </a:spcBef>
              <a:spcAft>
                <a:spcPts val="800"/>
              </a:spcAft>
            </a:pPr>
            <a:endParaRPr lang="fa-IR" sz="1800" kern="100" dirty="0">
              <a:effectLst/>
              <a:latin typeface="Calibri" panose="020F0502020204030204" pitchFamily="34" charset="0"/>
              <a:ea typeface="Calibri" panose="020F0502020204030204" pitchFamily="34" charset="0"/>
              <a:cs typeface="B Nazanin" panose="00000400000000000000" pitchFamily="2" charset="-78"/>
            </a:endParaRPr>
          </a:p>
        </p:txBody>
      </p:sp>
      <p:pic>
        <p:nvPicPr>
          <p:cNvPr id="2" name="Picture 1">
            <a:extLst>
              <a:ext uri="{FF2B5EF4-FFF2-40B4-BE49-F238E27FC236}">
                <a16:creationId xmlns:a16="http://schemas.microsoft.com/office/drawing/2014/main" id="{E49DE57C-7BBA-111D-C3FF-6D18570282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7449" y="2284306"/>
            <a:ext cx="2401570" cy="1776730"/>
          </a:xfrm>
          <a:prstGeom prst="rect">
            <a:avLst/>
          </a:prstGeom>
        </p:spPr>
      </p:pic>
    </p:spTree>
    <p:extLst>
      <p:ext uri="{BB962C8B-B14F-4D97-AF65-F5344CB8AC3E}">
        <p14:creationId xmlns:p14="http://schemas.microsoft.com/office/powerpoint/2010/main" val="12072725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TextBox 4"/>
          <p:cNvSpPr txBox="1"/>
          <p:nvPr/>
        </p:nvSpPr>
        <p:spPr>
          <a:xfrm>
            <a:off x="854015" y="4731588"/>
            <a:ext cx="10316640" cy="1277786"/>
          </a:xfrm>
          <a:prstGeom prst="rect">
            <a:avLst/>
          </a:prstGeom>
          <a:noFill/>
        </p:spPr>
        <p:txBody>
          <a:bodyPr wrap="square" rtlCol="0">
            <a:spAutoFit/>
          </a:bodyPr>
          <a:lstStyle/>
          <a:p>
            <a:pPr marL="0" marR="0" algn="just" rtl="1">
              <a:lnSpc>
                <a:spcPct val="107000"/>
              </a:lnSpc>
              <a:spcBef>
                <a:spcPts val="0"/>
              </a:spcBef>
              <a:spcAft>
                <a:spcPts val="800"/>
              </a:spcAft>
            </a:pPr>
            <a:r>
              <a:rPr lang="fa-IR" sz="1800" kern="100" dirty="0">
                <a:effectLst/>
                <a:latin typeface="Calibri" panose="020F0502020204030204" pitchFamily="34" charset="0"/>
                <a:ea typeface="Calibri" panose="020F0502020204030204" pitchFamily="34" charset="0"/>
                <a:cs typeface="B Nazanin" panose="00000400000000000000" pitchFamily="2" charset="-78"/>
              </a:rPr>
              <a:t>این شرکت در سال مالی گذشته، سود ناخالص 14.8 میلیارد تومانی داشته اما با اعمال هزینه های عمومی، اداری و فروش، هزینه مالی و زیان </a:t>
            </a:r>
            <a:r>
              <a:rPr lang="fa-IR" sz="1800" kern="100" dirty="0" err="1">
                <a:effectLst/>
                <a:latin typeface="Calibri" panose="020F0502020204030204" pitchFamily="34" charset="0"/>
                <a:ea typeface="Calibri" panose="020F0502020204030204" pitchFamily="34" charset="0"/>
                <a:cs typeface="B Nazanin" panose="00000400000000000000" pitchFamily="2" charset="-78"/>
              </a:rPr>
              <a:t>غیرعملیاتی</a:t>
            </a:r>
            <a:r>
              <a:rPr lang="fa-IR" sz="1800" kern="100" dirty="0">
                <a:effectLst/>
                <a:latin typeface="Calibri" panose="020F0502020204030204" pitchFamily="34" charset="0"/>
                <a:ea typeface="Calibri" panose="020F0502020204030204" pitchFamily="34" charset="0"/>
                <a:cs typeface="B Nazanin" panose="00000400000000000000" pitchFamily="2" charset="-78"/>
              </a:rPr>
              <a:t> ناشی از شناسایی هزینه مالیات و عوارض ارزش افزوده سال مالی 1400 و 1401، به مبلغ 346 میلیارد تومان زیان خالص شناسایی کرده است. مطابق با بررسی بنیادی صورت گرفته و تخمین صورت سود و زیان انجام شده، انتظار داریم که شرکت کماکان در سال مالی جاری نیز به میزانی کمتر اما </a:t>
            </a:r>
            <a:r>
              <a:rPr lang="fa-IR" sz="1800" kern="100" dirty="0" err="1">
                <a:effectLst/>
                <a:latin typeface="Calibri" panose="020F0502020204030204" pitchFamily="34" charset="0"/>
                <a:ea typeface="Calibri" panose="020F0502020204030204" pitchFamily="34" charset="0"/>
                <a:cs typeface="B Nazanin" panose="00000400000000000000" pitchFamily="2" charset="-78"/>
              </a:rPr>
              <a:t>زیانده</a:t>
            </a:r>
            <a:r>
              <a:rPr lang="fa-IR" sz="1800" kern="100" dirty="0">
                <a:effectLst/>
                <a:latin typeface="Calibri" panose="020F0502020204030204" pitchFamily="34" charset="0"/>
                <a:ea typeface="Calibri" panose="020F0502020204030204" pitchFamily="34" charset="0"/>
                <a:cs typeface="B Nazanin" panose="00000400000000000000" pitchFamily="2" charset="-78"/>
              </a:rPr>
              <a:t> باقی بماند. </a:t>
            </a:r>
          </a:p>
        </p:txBody>
      </p:sp>
      <p:pic>
        <p:nvPicPr>
          <p:cNvPr id="3" name="Picture 2">
            <a:extLst>
              <a:ext uri="{FF2B5EF4-FFF2-40B4-BE49-F238E27FC236}">
                <a16:creationId xmlns:a16="http://schemas.microsoft.com/office/drawing/2014/main" id="{B7E32BEE-C305-F4BE-89CF-0A1A4626E88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32899" y="1260564"/>
            <a:ext cx="7326202" cy="3138908"/>
          </a:xfrm>
          <a:prstGeom prst="rect">
            <a:avLst/>
          </a:prstGeom>
        </p:spPr>
      </p:pic>
    </p:spTree>
    <p:extLst>
      <p:ext uri="{BB962C8B-B14F-4D97-AF65-F5344CB8AC3E}">
        <p14:creationId xmlns:p14="http://schemas.microsoft.com/office/powerpoint/2010/main" val="364571994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TextBox 4"/>
          <p:cNvSpPr txBox="1"/>
          <p:nvPr/>
        </p:nvSpPr>
        <p:spPr>
          <a:xfrm>
            <a:off x="785004" y="2178169"/>
            <a:ext cx="10316640" cy="2862194"/>
          </a:xfrm>
          <a:prstGeom prst="rect">
            <a:avLst/>
          </a:prstGeom>
          <a:noFill/>
        </p:spPr>
        <p:txBody>
          <a:bodyPr wrap="square" rtlCol="0">
            <a:spAutoFit/>
          </a:bodyPr>
          <a:lstStyle/>
          <a:p>
            <a:pPr marL="0" marR="0" algn="just" rtl="1">
              <a:lnSpc>
                <a:spcPct val="107000"/>
              </a:lnSpc>
              <a:spcBef>
                <a:spcPts val="0"/>
              </a:spcBef>
              <a:spcAft>
                <a:spcPts val="800"/>
              </a:spcAft>
            </a:pPr>
            <a:r>
              <a:rPr lang="fa-IR" sz="1800" kern="100" dirty="0">
                <a:effectLst/>
                <a:latin typeface="Calibri" panose="020F0502020204030204" pitchFamily="34" charset="0"/>
                <a:ea typeface="Calibri" panose="020F0502020204030204" pitchFamily="34" charset="0"/>
                <a:cs typeface="B Nazanin" panose="00000400000000000000" pitchFamily="2" charset="-78"/>
              </a:rPr>
              <a:t>بنا بر اطلاعات منتشر شده در صورت های مالی این شرکت، شرکت </a:t>
            </a:r>
            <a:r>
              <a:rPr lang="fa-IR" sz="1800" kern="100" dirty="0" err="1">
                <a:effectLst/>
                <a:latin typeface="Calibri" panose="020F0502020204030204" pitchFamily="34" charset="0"/>
                <a:ea typeface="Calibri" panose="020F0502020204030204" pitchFamily="34" charset="0"/>
                <a:cs typeface="B Nazanin" panose="00000400000000000000" pitchFamily="2" charset="-78"/>
              </a:rPr>
              <a:t>بیوسان</a:t>
            </a:r>
            <a:r>
              <a:rPr lang="fa-IR" sz="1800" kern="100" dirty="0">
                <a:effectLst/>
                <a:latin typeface="Calibri" panose="020F0502020204030204" pitchFamily="34" charset="0"/>
                <a:ea typeface="Calibri" panose="020F0502020204030204" pitchFamily="34" charset="0"/>
                <a:cs typeface="B Nazanin" panose="00000400000000000000" pitchFamily="2" charset="-78"/>
              </a:rPr>
              <a:t> </a:t>
            </a:r>
            <a:r>
              <a:rPr lang="fa-IR" sz="1800" kern="100" dirty="0" err="1">
                <a:effectLst/>
                <a:latin typeface="Calibri" panose="020F0502020204030204" pitchFamily="34" charset="0"/>
                <a:ea typeface="Calibri" panose="020F0502020204030204" pitchFamily="34" charset="0"/>
                <a:cs typeface="B Nazanin" panose="00000400000000000000" pitchFamily="2" charset="-78"/>
              </a:rPr>
              <a:t>فارمد</a:t>
            </a:r>
            <a:r>
              <a:rPr lang="fa-IR" sz="1800" kern="100" dirty="0">
                <a:effectLst/>
                <a:latin typeface="Calibri" panose="020F0502020204030204" pitchFamily="34" charset="0"/>
                <a:ea typeface="Calibri" panose="020F0502020204030204" pitchFamily="34" charset="0"/>
                <a:cs typeface="B Nazanin" panose="00000400000000000000" pitchFamily="2" charset="-78"/>
              </a:rPr>
              <a:t> دارای سه طرح توسعه در دست احداث است. این سه طرح به ترتیب عبارتند از پروژه </a:t>
            </a:r>
            <a:r>
              <a:rPr lang="fa-IR" sz="1800" kern="100" dirty="0" err="1">
                <a:effectLst/>
                <a:latin typeface="Calibri" panose="020F0502020204030204" pitchFamily="34" charset="0"/>
                <a:ea typeface="Calibri" panose="020F0502020204030204" pitchFamily="34" charset="0"/>
                <a:cs typeface="B Nazanin" panose="00000400000000000000" pitchFamily="2" charset="-78"/>
              </a:rPr>
              <a:t>پیتید</a:t>
            </a:r>
            <a:r>
              <a:rPr lang="fa-IR" sz="1800" kern="100" dirty="0">
                <a:effectLst/>
                <a:latin typeface="Calibri" panose="020F0502020204030204" pitchFamily="34" charset="0"/>
                <a:ea typeface="Calibri" panose="020F0502020204030204" pitchFamily="34" charset="0"/>
                <a:cs typeface="B Nazanin" panose="00000400000000000000" pitchFamily="2" charset="-78"/>
              </a:rPr>
              <a:t>، پروژه </a:t>
            </a:r>
            <a:r>
              <a:rPr lang="fa-IR" sz="1800" kern="100" dirty="0" err="1">
                <a:effectLst/>
                <a:latin typeface="Calibri" panose="020F0502020204030204" pitchFamily="34" charset="0"/>
                <a:ea typeface="Calibri" panose="020F0502020204030204" pitchFamily="34" charset="0"/>
                <a:cs typeface="B Nazanin" panose="00000400000000000000" pitchFamily="2" charset="-78"/>
              </a:rPr>
              <a:t>بایوسیملار</a:t>
            </a:r>
            <a:r>
              <a:rPr lang="fa-IR" sz="1800" kern="100" dirty="0">
                <a:effectLst/>
                <a:latin typeface="Calibri" panose="020F0502020204030204" pitchFamily="34" charset="0"/>
                <a:ea typeface="Calibri" panose="020F0502020204030204" pitchFamily="34" charset="0"/>
                <a:cs typeface="B Nazanin" panose="00000400000000000000" pitchFamily="2" charset="-78"/>
              </a:rPr>
              <a:t> و پروژه </a:t>
            </a:r>
            <a:r>
              <a:rPr lang="en-US" sz="1800" kern="100" dirty="0">
                <a:effectLst/>
                <a:latin typeface="Calibri" panose="020F0502020204030204" pitchFamily="34" charset="0"/>
                <a:ea typeface="Calibri" panose="020F0502020204030204" pitchFamily="34" charset="0"/>
                <a:cs typeface="B Nazanin" panose="00000400000000000000" pitchFamily="2" charset="-78"/>
              </a:rPr>
              <a:t>BSL3 </a:t>
            </a:r>
            <a:r>
              <a:rPr lang="fa-IR" sz="1800" kern="100" dirty="0">
                <a:effectLst/>
                <a:latin typeface="Calibri" panose="020F0502020204030204" pitchFamily="34" charset="0"/>
                <a:ea typeface="Calibri" panose="020F0502020204030204" pitchFamily="34" charset="0"/>
                <a:cs typeface="B Nazanin" panose="00000400000000000000" pitchFamily="2" charset="-78"/>
              </a:rPr>
              <a:t>که به ترتیب با </a:t>
            </a:r>
            <a:r>
              <a:rPr lang="fa-IR" sz="1800" kern="100" dirty="0" err="1">
                <a:effectLst/>
                <a:latin typeface="Calibri" panose="020F0502020204030204" pitchFamily="34" charset="0"/>
                <a:ea typeface="Calibri" panose="020F0502020204030204" pitchFamily="34" charset="0"/>
                <a:cs typeface="B Nazanin" panose="00000400000000000000" pitchFamily="2" charset="-78"/>
              </a:rPr>
              <a:t>درصدهای</a:t>
            </a:r>
            <a:r>
              <a:rPr lang="fa-IR" sz="1800" kern="100" dirty="0">
                <a:effectLst/>
                <a:latin typeface="Calibri" panose="020F0502020204030204" pitchFamily="34" charset="0"/>
                <a:ea typeface="Calibri" panose="020F0502020204030204" pitchFamily="34" charset="0"/>
                <a:cs typeface="B Nazanin" panose="00000400000000000000" pitchFamily="2" charset="-78"/>
              </a:rPr>
              <a:t> پیشرفت فیزیکی 98.5، 96 و 84 درصد هستند. آخرین برآورد شرکت از هزینه های لازم به منظور تکمیل این سه طرح توسعه، مبلغی </a:t>
            </a:r>
            <a:r>
              <a:rPr lang="fa-IR" sz="1800" kern="100" dirty="0" err="1">
                <a:effectLst/>
                <a:latin typeface="Calibri" panose="020F0502020204030204" pitchFamily="34" charset="0"/>
                <a:ea typeface="Calibri" panose="020F0502020204030204" pitchFamily="34" charset="0"/>
                <a:cs typeface="B Nazanin" panose="00000400000000000000" pitchFamily="2" charset="-78"/>
              </a:rPr>
              <a:t>حدودا</a:t>
            </a:r>
            <a:r>
              <a:rPr lang="fa-IR" sz="1800" kern="100" dirty="0">
                <a:effectLst/>
                <a:latin typeface="Calibri" panose="020F0502020204030204" pitchFamily="34" charset="0"/>
                <a:ea typeface="Calibri" panose="020F0502020204030204" pitchFamily="34" charset="0"/>
                <a:cs typeface="B Nazanin" panose="00000400000000000000" pitchFamily="2" charset="-78"/>
              </a:rPr>
              <a:t> 313 میلیارد تومانی بوده است. </a:t>
            </a:r>
            <a:r>
              <a:rPr lang="fa-IR" sz="1800" kern="100" dirty="0" err="1">
                <a:effectLst/>
                <a:latin typeface="Calibri" panose="020F0502020204030204" pitchFamily="34" charset="0"/>
                <a:ea typeface="Calibri" panose="020F0502020204030204" pitchFamily="34" charset="0"/>
                <a:cs typeface="B Nazanin" panose="00000400000000000000" pitchFamily="2" charset="-78"/>
              </a:rPr>
              <a:t>بیوسان</a:t>
            </a:r>
            <a:r>
              <a:rPr lang="fa-IR" sz="1800" kern="100" dirty="0">
                <a:effectLst/>
                <a:latin typeface="Calibri" panose="020F0502020204030204" pitchFamily="34" charset="0"/>
                <a:ea typeface="Calibri" panose="020F0502020204030204" pitchFamily="34" charset="0"/>
                <a:cs typeface="B Nazanin" panose="00000400000000000000" pitchFamily="2" charset="-78"/>
              </a:rPr>
              <a:t> </a:t>
            </a:r>
            <a:r>
              <a:rPr lang="fa-IR" sz="1800" kern="100" dirty="0" err="1">
                <a:effectLst/>
                <a:latin typeface="Calibri" panose="020F0502020204030204" pitchFamily="34" charset="0"/>
                <a:ea typeface="Calibri" panose="020F0502020204030204" pitchFamily="34" charset="0"/>
                <a:cs typeface="B Nazanin" panose="00000400000000000000" pitchFamily="2" charset="-78"/>
              </a:rPr>
              <a:t>فارمد</a:t>
            </a:r>
            <a:r>
              <a:rPr lang="fa-IR" sz="1800" kern="100" dirty="0">
                <a:effectLst/>
                <a:latin typeface="Calibri" panose="020F0502020204030204" pitchFamily="34" charset="0"/>
                <a:ea typeface="Calibri" panose="020F0502020204030204" pitchFamily="34" charset="0"/>
                <a:cs typeface="B Nazanin" panose="00000400000000000000" pitchFamily="2" charset="-78"/>
              </a:rPr>
              <a:t> تاریخ برآوردی راه اندازی خطوط را نیز منتهی به نیمه دوم سال تقویمی 1403 می داند اما با توجه به اینکه سال مالی شرکت منتهی به انتهای </a:t>
            </a:r>
            <a:r>
              <a:rPr lang="fa-IR" sz="1800" kern="100" dirty="0" err="1">
                <a:effectLst/>
                <a:latin typeface="Calibri" panose="020F0502020204030204" pitchFamily="34" charset="0"/>
                <a:ea typeface="Calibri" panose="020F0502020204030204" pitchFamily="34" charset="0"/>
                <a:cs typeface="B Nazanin" panose="00000400000000000000" pitchFamily="2" charset="-78"/>
              </a:rPr>
              <a:t>آذرماه</a:t>
            </a:r>
            <a:r>
              <a:rPr lang="fa-IR" sz="1800" kern="100" dirty="0">
                <a:effectLst/>
                <a:latin typeface="Calibri" panose="020F0502020204030204" pitchFamily="34" charset="0"/>
                <a:ea typeface="Calibri" panose="020F0502020204030204" pitchFamily="34" charset="0"/>
                <a:cs typeface="B Nazanin" panose="00000400000000000000" pitchFamily="2" charset="-78"/>
              </a:rPr>
              <a:t> است، انتظاری مبنی بر تغییر با اهمیت صورت های مالی این شرکت برای سال مالی جاری نداریم.</a:t>
            </a:r>
          </a:p>
          <a:p>
            <a:pPr marL="0" marR="0" algn="just" rtl="1">
              <a:lnSpc>
                <a:spcPct val="107000"/>
              </a:lnSpc>
              <a:spcBef>
                <a:spcPts val="0"/>
              </a:spcBef>
              <a:spcAft>
                <a:spcPts val="800"/>
              </a:spcAft>
            </a:pPr>
            <a:r>
              <a:rPr lang="fa-IR" sz="1800" kern="100" dirty="0">
                <a:effectLst/>
                <a:latin typeface="Calibri" panose="020F0502020204030204" pitchFamily="34" charset="0"/>
                <a:ea typeface="Calibri" panose="020F0502020204030204" pitchFamily="34" charset="0"/>
                <a:cs typeface="B Nazanin" panose="00000400000000000000" pitchFamily="2" charset="-78"/>
              </a:rPr>
              <a:t>از پروژه </a:t>
            </a:r>
            <a:r>
              <a:rPr lang="fa-IR" sz="1800" kern="100" dirty="0" err="1">
                <a:effectLst/>
                <a:latin typeface="Calibri" panose="020F0502020204030204" pitchFamily="34" charset="0"/>
                <a:ea typeface="Calibri" panose="020F0502020204030204" pitchFamily="34" charset="0"/>
                <a:cs typeface="B Nazanin" panose="00000400000000000000" pitchFamily="2" charset="-78"/>
              </a:rPr>
              <a:t>پیتید</a:t>
            </a:r>
            <a:r>
              <a:rPr lang="fa-IR" sz="1800" kern="100" dirty="0">
                <a:effectLst/>
                <a:latin typeface="Calibri" panose="020F0502020204030204" pitchFamily="34" charset="0"/>
                <a:ea typeface="Calibri" panose="020F0502020204030204" pitchFamily="34" charset="0"/>
                <a:cs typeface="B Nazanin" panose="00000400000000000000" pitchFamily="2" charset="-78"/>
              </a:rPr>
              <a:t>، هزینه های مربوط به زمین و آماده سازی آن، ساختمان سازی، حق انشعاب و تاسیسات و وسایل و تجهیزات اداری </a:t>
            </a:r>
            <a:r>
              <a:rPr lang="fa-IR" sz="1800" kern="100" dirty="0" err="1">
                <a:effectLst/>
                <a:latin typeface="Calibri" panose="020F0502020204030204" pitchFamily="34" charset="0"/>
                <a:ea typeface="Calibri" panose="020F0502020204030204" pitchFamily="34" charset="0"/>
                <a:cs typeface="B Nazanin" panose="00000400000000000000" pitchFamily="2" charset="-78"/>
              </a:rPr>
              <a:t>بصورت</a:t>
            </a:r>
            <a:r>
              <a:rPr lang="fa-IR" sz="1800" kern="100" dirty="0">
                <a:effectLst/>
                <a:latin typeface="Calibri" panose="020F0502020204030204" pitchFamily="34" charset="0"/>
                <a:ea typeface="Calibri" panose="020F0502020204030204" pitchFamily="34" charset="0"/>
                <a:cs typeface="B Nazanin" panose="00000400000000000000" pitchFamily="2" charset="-78"/>
              </a:rPr>
              <a:t> کامل صورت گرفته است. هزینه ماشین آلات و تجهیزات تولیدی سایر هزینه </a:t>
            </a:r>
            <a:r>
              <a:rPr lang="fa-IR" sz="1800" kern="100" dirty="0" err="1">
                <a:effectLst/>
                <a:latin typeface="Calibri" panose="020F0502020204030204" pitchFamily="34" charset="0"/>
                <a:ea typeface="Calibri" panose="020F0502020204030204" pitchFamily="34" charset="0"/>
                <a:cs typeface="B Nazanin" panose="00000400000000000000" pitchFamily="2" charset="-78"/>
              </a:rPr>
              <a:t>هایی</a:t>
            </a:r>
            <a:r>
              <a:rPr lang="fa-IR" sz="1800" kern="100" dirty="0">
                <a:effectLst/>
                <a:latin typeface="Calibri" panose="020F0502020204030204" pitchFamily="34" charset="0"/>
                <a:ea typeface="Calibri" panose="020F0502020204030204" pitchFamily="34" charset="0"/>
                <a:cs typeface="B Nazanin" panose="00000400000000000000" pitchFamily="2" charset="-78"/>
              </a:rPr>
              <a:t> که جزئی اما مربوط به پروژه هستند در حال حاضر </a:t>
            </a:r>
            <a:r>
              <a:rPr lang="fa-IR" sz="1800" kern="100" dirty="0" err="1">
                <a:effectLst/>
                <a:latin typeface="Calibri" panose="020F0502020204030204" pitchFamily="34" charset="0"/>
                <a:ea typeface="Calibri" panose="020F0502020204030204" pitchFamily="34" charset="0"/>
                <a:cs typeface="B Nazanin" panose="00000400000000000000" pitchFamily="2" charset="-78"/>
              </a:rPr>
              <a:t>بصورت</a:t>
            </a:r>
            <a:r>
              <a:rPr lang="fa-IR" sz="1800" kern="100" dirty="0">
                <a:effectLst/>
                <a:latin typeface="Calibri" panose="020F0502020204030204" pitchFamily="34" charset="0"/>
                <a:ea typeface="Calibri" panose="020F0502020204030204" pitchFamily="34" charset="0"/>
                <a:cs typeface="B Nazanin" panose="00000400000000000000" pitchFamily="2" charset="-78"/>
              </a:rPr>
              <a:t> کامل انجام نشده و با توجه به تحریم های بین </a:t>
            </a:r>
            <a:r>
              <a:rPr lang="fa-IR" sz="1800" kern="100" dirty="0" err="1">
                <a:effectLst/>
                <a:latin typeface="Calibri" panose="020F0502020204030204" pitchFamily="34" charset="0"/>
                <a:ea typeface="Calibri" panose="020F0502020204030204" pitchFamily="34" charset="0"/>
                <a:cs typeface="B Nazanin" panose="00000400000000000000" pitchFamily="2" charset="-78"/>
              </a:rPr>
              <a:t>المللی</a:t>
            </a:r>
            <a:r>
              <a:rPr lang="fa-IR" sz="1800" kern="100" dirty="0">
                <a:effectLst/>
                <a:latin typeface="Calibri" panose="020F0502020204030204" pitchFamily="34" charset="0"/>
                <a:ea typeface="Calibri" panose="020F0502020204030204" pitchFamily="34" charset="0"/>
                <a:cs typeface="B Nazanin" panose="00000400000000000000" pitchFamily="2" charset="-78"/>
              </a:rPr>
              <a:t>، پیچیدگی تکنولوژی اجرای پروژه، پروسه </a:t>
            </a:r>
            <a:r>
              <a:rPr lang="fa-IR" sz="1800" kern="100" dirty="0" err="1">
                <a:effectLst/>
                <a:latin typeface="Calibri" panose="020F0502020204030204" pitchFamily="34" charset="0"/>
                <a:ea typeface="Calibri" panose="020F0502020204030204" pitchFamily="34" charset="0"/>
                <a:cs typeface="B Nazanin" panose="00000400000000000000" pitchFamily="2" charset="-78"/>
              </a:rPr>
              <a:t>زمانبر</a:t>
            </a:r>
            <a:r>
              <a:rPr lang="fa-IR" sz="1800" kern="100" dirty="0">
                <a:effectLst/>
                <a:latin typeface="Calibri" panose="020F0502020204030204" pitchFamily="34" charset="0"/>
                <a:ea typeface="Calibri" panose="020F0502020204030204" pitchFamily="34" charset="0"/>
                <a:cs typeface="B Nazanin" panose="00000400000000000000" pitchFamily="2" charset="-78"/>
              </a:rPr>
              <a:t> اخذ </a:t>
            </a:r>
            <a:r>
              <a:rPr lang="fa-IR" sz="1800" kern="100" dirty="0" err="1">
                <a:effectLst/>
                <a:latin typeface="Calibri" panose="020F0502020204030204" pitchFamily="34" charset="0"/>
                <a:ea typeface="Calibri" panose="020F0502020204030204" pitchFamily="34" charset="0"/>
                <a:cs typeface="B Nazanin" panose="00000400000000000000" pitchFamily="2" charset="-78"/>
              </a:rPr>
              <a:t>مجوزات</a:t>
            </a:r>
            <a:r>
              <a:rPr lang="fa-IR" sz="1800" kern="100" dirty="0">
                <a:effectLst/>
                <a:latin typeface="Calibri" panose="020F0502020204030204" pitchFamily="34" charset="0"/>
                <a:ea typeface="Calibri" panose="020F0502020204030204" pitchFamily="34" charset="0"/>
                <a:cs typeface="B Nazanin" panose="00000400000000000000" pitchFamily="2" charset="-78"/>
              </a:rPr>
              <a:t> </a:t>
            </a:r>
            <a:r>
              <a:rPr lang="fa-IR" sz="1800" kern="100" dirty="0" err="1">
                <a:effectLst/>
                <a:latin typeface="Calibri" panose="020F0502020204030204" pitchFamily="34" charset="0"/>
                <a:ea typeface="Calibri" panose="020F0502020204030204" pitchFamily="34" charset="0"/>
                <a:cs typeface="B Nazanin" panose="00000400000000000000" pitchFamily="2" charset="-78"/>
              </a:rPr>
              <a:t>پیمانکاران</a:t>
            </a:r>
            <a:r>
              <a:rPr lang="fa-IR" sz="1800" kern="100" dirty="0">
                <a:effectLst/>
                <a:latin typeface="Calibri" panose="020F0502020204030204" pitchFamily="34" charset="0"/>
                <a:ea typeface="Calibri" panose="020F0502020204030204" pitchFamily="34" charset="0"/>
                <a:cs typeface="B Nazanin" panose="00000400000000000000" pitchFamily="2" charset="-78"/>
              </a:rPr>
              <a:t> خارجی از دولت های متبوعه خود </a:t>
            </a:r>
            <a:r>
              <a:rPr lang="fa-IR" sz="1800" kern="100" dirty="0" err="1">
                <a:effectLst/>
                <a:latin typeface="Calibri" panose="020F0502020204030204" pitchFamily="34" charset="0"/>
                <a:ea typeface="Calibri" panose="020F0502020204030204" pitchFamily="34" charset="0"/>
                <a:cs typeface="B Nazanin" panose="00000400000000000000" pitchFamily="2" charset="-78"/>
              </a:rPr>
              <a:t>زمانبر</a:t>
            </a:r>
            <a:r>
              <a:rPr lang="fa-IR" sz="1800" kern="100" dirty="0">
                <a:effectLst/>
                <a:latin typeface="Calibri" panose="020F0502020204030204" pitchFamily="34" charset="0"/>
                <a:ea typeface="Calibri" panose="020F0502020204030204" pitchFamily="34" charset="0"/>
                <a:cs typeface="B Nazanin" panose="00000400000000000000" pitchFamily="2" charset="-78"/>
              </a:rPr>
              <a:t> شده است.</a:t>
            </a:r>
          </a:p>
        </p:txBody>
      </p:sp>
    </p:spTree>
    <p:extLst>
      <p:ext uri="{BB962C8B-B14F-4D97-AF65-F5344CB8AC3E}">
        <p14:creationId xmlns:p14="http://schemas.microsoft.com/office/powerpoint/2010/main" val="28663348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838200" y="1470718"/>
            <a:ext cx="10515600" cy="898409"/>
          </a:xfrm>
        </p:spPr>
        <p:txBody>
          <a:bodyPr/>
          <a:lstStyle/>
          <a:p>
            <a:pPr algn="r" rtl="1"/>
            <a:r>
              <a:rPr lang="fa-IR" b="1" dirty="0">
                <a:solidFill>
                  <a:srgbClr val="133C8B"/>
                </a:solidFill>
                <a:latin typeface="B Nza"/>
                <a:ea typeface="Yekan Bakh" panose="01000504000000020004" pitchFamily="2" charset="-78"/>
                <a:cs typeface="B Nazanin" panose="00000400000000000000" pitchFamily="2" charset="-78"/>
              </a:rPr>
              <a:t>ماهیت کسب و کار شرکت</a:t>
            </a:r>
            <a:endParaRPr lang="en-US" dirty="0">
              <a:solidFill>
                <a:srgbClr val="133C8B"/>
              </a:solidFill>
              <a:latin typeface="B Nza"/>
              <a:ea typeface="Yekan Bakh" panose="01000504000000020004" pitchFamily="2" charset="-78"/>
              <a:cs typeface="B Nazanin" panose="00000400000000000000" pitchFamily="2" charset="-78"/>
            </a:endParaRPr>
          </a:p>
        </p:txBody>
      </p:sp>
      <p:sp>
        <p:nvSpPr>
          <p:cNvPr id="5" name="TextBox 4"/>
          <p:cNvSpPr txBox="1"/>
          <p:nvPr/>
        </p:nvSpPr>
        <p:spPr>
          <a:xfrm>
            <a:off x="969585" y="2468879"/>
            <a:ext cx="10252829" cy="1754326"/>
          </a:xfrm>
          <a:prstGeom prst="rect">
            <a:avLst/>
          </a:prstGeom>
          <a:noFill/>
        </p:spPr>
        <p:txBody>
          <a:bodyPr wrap="square" rtlCol="0">
            <a:spAutoFit/>
          </a:bodyPr>
          <a:lstStyle/>
          <a:p>
            <a:pPr marL="0" marR="0" algn="r" rtl="1">
              <a:lnSpc>
                <a:spcPct val="107000"/>
              </a:lnSpc>
              <a:spcBef>
                <a:spcPts val="0"/>
              </a:spcBef>
              <a:spcAft>
                <a:spcPts val="800"/>
              </a:spcAft>
            </a:pPr>
            <a:r>
              <a:rPr lang="ar-SA" sz="1800" kern="100" dirty="0">
                <a:effectLst/>
                <a:latin typeface="Calibri" panose="020F0502020204030204" pitchFamily="34" charset="0"/>
                <a:ea typeface="Calibri" panose="020F0502020204030204" pitchFamily="34" charset="0"/>
                <a:cs typeface="B Nazanin" panose="00000400000000000000" pitchFamily="2" charset="-78"/>
              </a:rPr>
              <a:t>شرکت گروه دارویی برکت در تاریخ 12 / 03 / 1389 به صورت سهامی خاص با نام شرکت نوین دارویی تدبیر تشکیل شده است و طبق صورتجلسه مجمع عمومی فوق العاده مورخ 22 / 08 / 1395 و در راستای بورسی شدن ، نام شرکت به شرکت گروه دارویی برکت و نوع آن از سهامی خاص به سهامی عام تغییر یافته و در تاریخ 18 / 09 / 1395 در اداره ثبت شرکتها و موسسات غیرتجاری تهران به ثبت رسیده است</a:t>
            </a:r>
            <a:r>
              <a:rPr lang="en-US" sz="1800" kern="100" dirty="0">
                <a:effectLst/>
                <a:latin typeface="Calibri" panose="020F0502020204030204" pitchFamily="34" charset="0"/>
                <a:ea typeface="Calibri" panose="020F0502020204030204" pitchFamily="34" charset="0"/>
                <a:cs typeface="B Nazanin" panose="00000400000000000000" pitchFamily="2" charset="-78"/>
              </a:rPr>
              <a:t>.</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ct val="107000"/>
              </a:lnSpc>
              <a:spcBef>
                <a:spcPts val="0"/>
              </a:spcBef>
              <a:spcAft>
                <a:spcPts val="800"/>
              </a:spcAft>
            </a:pPr>
            <a:r>
              <a:rPr lang="ar-SA" sz="1800" kern="100" dirty="0">
                <a:effectLst/>
                <a:latin typeface="Calibri" panose="020F0502020204030204" pitchFamily="34" charset="0"/>
                <a:ea typeface="Calibri" panose="020F0502020204030204" pitchFamily="34" charset="0"/>
                <a:cs typeface="B Nazanin" panose="00000400000000000000" pitchFamily="2" charset="-78"/>
              </a:rPr>
              <a:t>نشانی مرکز اصلی: تهران، میدان آرژانتین ، خیابان احمد قصیر، کوچه پنجم پلاک 11 کد پستی</a:t>
            </a:r>
            <a:r>
              <a:rPr lang="en-US" sz="1800" kern="100" dirty="0">
                <a:effectLst/>
                <a:latin typeface="B Nazanin" panose="00000400000000000000" pitchFamily="2" charset="-78"/>
                <a:ea typeface="Calibri" panose="020F0502020204030204" pitchFamily="34" charset="0"/>
                <a:cs typeface="Arial" panose="020B0604020202020204" pitchFamily="34" charset="0"/>
              </a:rPr>
              <a:t> </a:t>
            </a:r>
            <a:r>
              <a:rPr lang="en-US" sz="1800" kern="100" dirty="0">
                <a:effectLst/>
                <a:latin typeface="Calibri" panose="020F0502020204030204" pitchFamily="34" charset="0"/>
                <a:ea typeface="Calibri" panose="020F0502020204030204" pitchFamily="34" charset="0"/>
                <a:cs typeface="B Nazanin" panose="00000400000000000000" pitchFamily="2" charset="-78"/>
              </a:rPr>
              <a:t>1513718111</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ct val="107000"/>
              </a:lnSpc>
              <a:spcBef>
                <a:spcPts val="0"/>
              </a:spcBef>
              <a:spcAft>
                <a:spcPts val="800"/>
              </a:spcAft>
            </a:pPr>
            <a:r>
              <a:rPr lang="ar-SA" sz="1800" kern="100" dirty="0">
                <a:effectLst/>
                <a:latin typeface="Calibri" panose="020F0502020204030204" pitchFamily="34" charset="0"/>
                <a:ea typeface="Calibri" panose="020F0502020204030204" pitchFamily="34" charset="0"/>
                <a:cs typeface="B Nazanin" panose="00000400000000000000" pitchFamily="2" charset="-78"/>
              </a:rPr>
              <a:t> </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27919314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TextBox 4"/>
          <p:cNvSpPr txBox="1"/>
          <p:nvPr/>
        </p:nvSpPr>
        <p:spPr>
          <a:xfrm>
            <a:off x="845389" y="1306901"/>
            <a:ext cx="10316640" cy="685059"/>
          </a:xfrm>
          <a:prstGeom prst="rect">
            <a:avLst/>
          </a:prstGeom>
          <a:noFill/>
        </p:spPr>
        <p:txBody>
          <a:bodyPr wrap="square" rtlCol="0">
            <a:spAutoFit/>
          </a:bodyPr>
          <a:lstStyle/>
          <a:p>
            <a:pPr marL="0" marR="0" algn="just" rtl="1">
              <a:lnSpc>
                <a:spcPct val="107000"/>
              </a:lnSpc>
              <a:spcBef>
                <a:spcPts val="0"/>
              </a:spcBef>
              <a:spcAft>
                <a:spcPts val="800"/>
              </a:spcAft>
            </a:pPr>
            <a:r>
              <a:rPr lang="fa-IR" sz="1800" kern="100" dirty="0">
                <a:effectLst/>
                <a:latin typeface="Calibri" panose="020F0502020204030204" pitchFamily="34" charset="0"/>
                <a:ea typeface="Calibri" panose="020F0502020204030204" pitchFamily="34" charset="0"/>
                <a:cs typeface="B Nazanin" panose="00000400000000000000" pitchFamily="2" charset="-78"/>
              </a:rPr>
              <a:t>این روند برای پروژه </a:t>
            </a:r>
            <a:r>
              <a:rPr lang="fa-IR" sz="1800" kern="100" dirty="0" err="1">
                <a:effectLst/>
                <a:latin typeface="Calibri" panose="020F0502020204030204" pitchFamily="34" charset="0"/>
                <a:ea typeface="Calibri" panose="020F0502020204030204" pitchFamily="34" charset="0"/>
                <a:cs typeface="B Nazanin" panose="00000400000000000000" pitchFamily="2" charset="-78"/>
              </a:rPr>
              <a:t>بایوسیمیلار</a:t>
            </a:r>
            <a:r>
              <a:rPr lang="fa-IR" sz="1800" kern="100" dirty="0">
                <a:effectLst/>
                <a:latin typeface="Calibri" panose="020F0502020204030204" pitchFamily="34" charset="0"/>
                <a:ea typeface="Calibri" panose="020F0502020204030204" pitchFamily="34" charset="0"/>
                <a:cs typeface="B Nazanin" panose="00000400000000000000" pitchFamily="2" charset="-78"/>
              </a:rPr>
              <a:t> نیز عینا صادق بوده و این طرح نیز با مشکلات مشابهی دست و پنجه نرم می کند. حدود 260  میلیارد تومان از هزینه های برآوردی طرح های شرکت مربوط به اتمام این پروژه می باشد. </a:t>
            </a:r>
          </a:p>
        </p:txBody>
      </p:sp>
      <p:pic>
        <p:nvPicPr>
          <p:cNvPr id="2" name="Picture 1">
            <a:extLst>
              <a:ext uri="{FF2B5EF4-FFF2-40B4-BE49-F238E27FC236}">
                <a16:creationId xmlns:a16="http://schemas.microsoft.com/office/drawing/2014/main" id="{D01D569A-9E88-5E79-85F4-8FA32D4E29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0638" y="2488565"/>
            <a:ext cx="9510723" cy="3062534"/>
          </a:xfrm>
          <a:prstGeom prst="rect">
            <a:avLst/>
          </a:prstGeom>
        </p:spPr>
      </p:pic>
    </p:spTree>
    <p:extLst>
      <p:ext uri="{BB962C8B-B14F-4D97-AF65-F5344CB8AC3E}">
        <p14:creationId xmlns:p14="http://schemas.microsoft.com/office/powerpoint/2010/main" val="12701031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TextBox 4"/>
          <p:cNvSpPr txBox="1"/>
          <p:nvPr/>
        </p:nvSpPr>
        <p:spPr>
          <a:xfrm>
            <a:off x="819510" y="2721633"/>
            <a:ext cx="10316640" cy="1574149"/>
          </a:xfrm>
          <a:prstGeom prst="rect">
            <a:avLst/>
          </a:prstGeom>
          <a:noFill/>
        </p:spPr>
        <p:txBody>
          <a:bodyPr wrap="square" rtlCol="0">
            <a:spAutoFit/>
          </a:bodyPr>
          <a:lstStyle/>
          <a:p>
            <a:pPr marL="0" marR="0" algn="just" rtl="1">
              <a:lnSpc>
                <a:spcPct val="107000"/>
              </a:lnSpc>
              <a:spcBef>
                <a:spcPts val="0"/>
              </a:spcBef>
              <a:spcAft>
                <a:spcPts val="800"/>
              </a:spcAft>
            </a:pPr>
            <a:r>
              <a:rPr lang="fa-IR" sz="1800" kern="100" dirty="0">
                <a:effectLst/>
                <a:latin typeface="Calibri" panose="020F0502020204030204" pitchFamily="34" charset="0"/>
                <a:ea typeface="Calibri" panose="020F0502020204030204" pitchFamily="34" charset="0"/>
                <a:cs typeface="B Nazanin" panose="00000400000000000000" pitchFamily="2" charset="-78"/>
              </a:rPr>
              <a:t>لازم به ذکر است که شرکت در گزارش صورت مالی منتهی به اسفندماه سال 1394 بیان داشته که 50503 مترمربع زمین از شرکت شهرک صنعتی داروئی برکت خریداری کرده است که تا امروز تغییری نداشته و بهای تمام شده آن 16 میلیارد تومان است. با توجه به اینکه این زمین در شهرک صنعتی داروئی برکت است، نرخ بروز برای تجدید ارزش زمین آن را برابر با نرخ 10.5 میلیون تومانی به </a:t>
            </a:r>
            <a:r>
              <a:rPr lang="fa-IR" sz="1800" kern="100" dirty="0" err="1">
                <a:effectLst/>
                <a:latin typeface="Calibri" panose="020F0502020204030204" pitchFamily="34" charset="0"/>
                <a:ea typeface="Calibri" panose="020F0502020204030204" pitchFamily="34" charset="0"/>
                <a:cs typeface="B Nazanin" panose="00000400000000000000" pitchFamily="2" charset="-78"/>
              </a:rPr>
              <a:t>ازای</a:t>
            </a:r>
            <a:r>
              <a:rPr lang="fa-IR" sz="1800" kern="100" dirty="0">
                <a:effectLst/>
                <a:latin typeface="Calibri" panose="020F0502020204030204" pitchFamily="34" charset="0"/>
                <a:ea typeface="Calibri" panose="020F0502020204030204" pitchFamily="34" charset="0"/>
                <a:cs typeface="B Nazanin" panose="00000400000000000000" pitchFamily="2" charset="-78"/>
              </a:rPr>
              <a:t> هر مترمربع برابر با میانگین نرخ فروش آخرین سال مالی شرکت شهرک صنعتی داروئی برکت است. لذا </a:t>
            </a:r>
            <a:r>
              <a:rPr lang="fa-IR" sz="1800" kern="100" dirty="0" err="1">
                <a:effectLst/>
                <a:latin typeface="Calibri" panose="020F0502020204030204" pitchFamily="34" charset="0"/>
                <a:ea typeface="Calibri" panose="020F0502020204030204" pitchFamily="34" charset="0"/>
                <a:cs typeface="B Nazanin" panose="00000400000000000000" pitchFamily="2" charset="-78"/>
              </a:rPr>
              <a:t>حدودا</a:t>
            </a:r>
            <a:r>
              <a:rPr lang="fa-IR" sz="1800" kern="100" dirty="0">
                <a:effectLst/>
                <a:latin typeface="Calibri" panose="020F0502020204030204" pitchFamily="34" charset="0"/>
                <a:ea typeface="Calibri" panose="020F0502020204030204" pitchFamily="34" charset="0"/>
                <a:cs typeface="B Nazanin" panose="00000400000000000000" pitchFamily="2" charset="-78"/>
              </a:rPr>
              <a:t> 514 میلیارد تومان از محل </a:t>
            </a:r>
            <a:r>
              <a:rPr lang="fa-IR" sz="1800" kern="100" dirty="0" err="1">
                <a:effectLst/>
                <a:latin typeface="Calibri" panose="020F0502020204030204" pitchFamily="34" charset="0"/>
                <a:ea typeface="Calibri" panose="020F0502020204030204" pitchFamily="34" charset="0"/>
                <a:cs typeface="B Nazanin" panose="00000400000000000000" pitchFamily="2" charset="-78"/>
              </a:rPr>
              <a:t>بروزشدن</a:t>
            </a:r>
            <a:r>
              <a:rPr lang="fa-IR" sz="1800" kern="100" dirty="0">
                <a:effectLst/>
                <a:latin typeface="Calibri" panose="020F0502020204030204" pitchFamily="34" charset="0"/>
                <a:ea typeface="Calibri" panose="020F0502020204030204" pitchFamily="34" charset="0"/>
                <a:cs typeface="B Nazanin" panose="00000400000000000000" pitchFamily="2" charset="-78"/>
              </a:rPr>
              <a:t> ارزش زمین، به دارایی های این شرکت افزوده خواهد شد.</a:t>
            </a:r>
          </a:p>
        </p:txBody>
      </p:sp>
    </p:spTree>
    <p:extLst>
      <p:ext uri="{BB962C8B-B14F-4D97-AF65-F5344CB8AC3E}">
        <p14:creationId xmlns:p14="http://schemas.microsoft.com/office/powerpoint/2010/main" val="177980675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Rectangle 5"/>
          <p:cNvSpPr/>
          <p:nvPr/>
        </p:nvSpPr>
        <p:spPr>
          <a:xfrm>
            <a:off x="4994694" y="1138300"/>
            <a:ext cx="6227721" cy="477054"/>
          </a:xfrm>
          <a:prstGeom prst="rect">
            <a:avLst/>
          </a:prstGeom>
        </p:spPr>
        <p:txBody>
          <a:bodyPr wrap="square">
            <a:spAutoFit/>
          </a:bodyPr>
          <a:lstStyle/>
          <a:p>
            <a:pPr algn="r" rtl="1"/>
            <a:r>
              <a:rPr lang="fa-IR" sz="2500" b="1" dirty="0">
                <a:solidFill>
                  <a:srgbClr val="133C8B"/>
                </a:solidFill>
                <a:cs typeface="B Nazanin" panose="00000400000000000000" pitchFamily="2" charset="-78"/>
              </a:rPr>
              <a:t>آخرین ترازنامه:</a:t>
            </a:r>
            <a:endParaRPr lang="en-US" sz="2500" dirty="0">
              <a:cs typeface="B Nazanin" panose="00000400000000000000" pitchFamily="2" charset="-78"/>
            </a:endParaRPr>
          </a:p>
        </p:txBody>
      </p:sp>
      <p:pic>
        <p:nvPicPr>
          <p:cNvPr id="3" name="Picture 2">
            <a:extLst>
              <a:ext uri="{FF2B5EF4-FFF2-40B4-BE49-F238E27FC236}">
                <a16:creationId xmlns:a16="http://schemas.microsoft.com/office/drawing/2014/main" id="{0C45A2E2-5DE0-E211-391A-B3BA6F1150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25145" y="1138300"/>
            <a:ext cx="5921375" cy="4888230"/>
          </a:xfrm>
          <a:prstGeom prst="rect">
            <a:avLst/>
          </a:prstGeom>
        </p:spPr>
      </p:pic>
    </p:spTree>
    <p:extLst>
      <p:ext uri="{BB962C8B-B14F-4D97-AF65-F5344CB8AC3E}">
        <p14:creationId xmlns:p14="http://schemas.microsoft.com/office/powerpoint/2010/main" val="385352620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Rectangle 5"/>
          <p:cNvSpPr/>
          <p:nvPr/>
        </p:nvSpPr>
        <p:spPr>
          <a:xfrm>
            <a:off x="4994694" y="1138300"/>
            <a:ext cx="6227721" cy="477054"/>
          </a:xfrm>
          <a:prstGeom prst="rect">
            <a:avLst/>
          </a:prstGeom>
        </p:spPr>
        <p:txBody>
          <a:bodyPr wrap="square">
            <a:spAutoFit/>
          </a:bodyPr>
          <a:lstStyle/>
          <a:p>
            <a:pPr algn="r" rtl="1"/>
            <a:r>
              <a:rPr lang="fa-IR" sz="2500" b="1" dirty="0">
                <a:solidFill>
                  <a:srgbClr val="133C8B"/>
                </a:solidFill>
                <a:cs typeface="B Nazanin" panose="00000400000000000000" pitchFamily="2" charset="-78"/>
              </a:rPr>
              <a:t>شرکت شفا </a:t>
            </a:r>
            <a:r>
              <a:rPr lang="fa-IR" sz="2500" b="1" dirty="0" err="1">
                <a:solidFill>
                  <a:srgbClr val="133C8B"/>
                </a:solidFill>
                <a:cs typeface="B Nazanin" panose="00000400000000000000" pitchFamily="2" charset="-78"/>
              </a:rPr>
              <a:t>فارمد</a:t>
            </a:r>
            <a:r>
              <a:rPr lang="fa-IR" sz="2500" b="1" dirty="0">
                <a:solidFill>
                  <a:srgbClr val="133C8B"/>
                </a:solidFill>
                <a:cs typeface="B Nazanin" panose="00000400000000000000" pitchFamily="2" charset="-78"/>
              </a:rPr>
              <a:t>:</a:t>
            </a:r>
            <a:endParaRPr lang="en-US" sz="2500" dirty="0">
              <a:cs typeface="B Nazanin" panose="00000400000000000000" pitchFamily="2" charset="-78"/>
            </a:endParaRPr>
          </a:p>
        </p:txBody>
      </p:sp>
      <p:pic>
        <p:nvPicPr>
          <p:cNvPr id="2" name="Picture 1" descr="شرکت گروه صنایع شفافارمد">
            <a:extLst>
              <a:ext uri="{FF2B5EF4-FFF2-40B4-BE49-F238E27FC236}">
                <a16:creationId xmlns:a16="http://schemas.microsoft.com/office/drawing/2014/main" id="{992EB9CB-6484-BE67-3F68-4E35212509B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139055" y="1308649"/>
            <a:ext cx="956945" cy="613410"/>
          </a:xfrm>
          <a:prstGeom prst="rect">
            <a:avLst/>
          </a:prstGeom>
          <a:noFill/>
          <a:ln>
            <a:noFill/>
          </a:ln>
        </p:spPr>
      </p:pic>
      <p:sp>
        <p:nvSpPr>
          <p:cNvPr id="5" name="TextBox 4">
            <a:extLst>
              <a:ext uri="{FF2B5EF4-FFF2-40B4-BE49-F238E27FC236}">
                <a16:creationId xmlns:a16="http://schemas.microsoft.com/office/drawing/2014/main" id="{1FD0B559-21FB-0215-D83C-A06456397E00}"/>
              </a:ext>
            </a:extLst>
          </p:cNvPr>
          <p:cNvSpPr txBox="1"/>
          <p:nvPr/>
        </p:nvSpPr>
        <p:spPr>
          <a:xfrm>
            <a:off x="819510" y="2376576"/>
            <a:ext cx="10316640" cy="2269467"/>
          </a:xfrm>
          <a:prstGeom prst="rect">
            <a:avLst/>
          </a:prstGeom>
          <a:noFill/>
        </p:spPr>
        <p:txBody>
          <a:bodyPr wrap="square" rtlCol="0">
            <a:spAutoFit/>
          </a:bodyPr>
          <a:lstStyle/>
          <a:p>
            <a:pPr marL="0" marR="0" algn="just" rtl="1">
              <a:lnSpc>
                <a:spcPct val="107000"/>
              </a:lnSpc>
              <a:spcBef>
                <a:spcPts val="0"/>
              </a:spcBef>
              <a:spcAft>
                <a:spcPts val="800"/>
              </a:spcAft>
            </a:pPr>
            <a:r>
              <a:rPr lang="fa-IR" sz="1800" kern="100" dirty="0">
                <a:effectLst/>
                <a:latin typeface="Calibri" panose="020F0502020204030204" pitchFamily="34" charset="0"/>
                <a:ea typeface="Calibri" panose="020F0502020204030204" pitchFamily="34" charset="0"/>
                <a:cs typeface="B Nazanin" panose="00000400000000000000" pitchFamily="2" charset="-78"/>
              </a:rPr>
              <a:t>شرکت گروه صنایع شفا </a:t>
            </a:r>
            <a:r>
              <a:rPr lang="fa-IR" sz="1800" kern="100" dirty="0" err="1">
                <a:effectLst/>
                <a:latin typeface="Calibri" panose="020F0502020204030204" pitchFamily="34" charset="0"/>
                <a:ea typeface="Calibri" panose="020F0502020204030204" pitchFamily="34" charset="0"/>
                <a:cs typeface="B Nazanin" panose="00000400000000000000" pitchFamily="2" charset="-78"/>
              </a:rPr>
              <a:t>فارمد</a:t>
            </a:r>
            <a:r>
              <a:rPr lang="fa-IR" sz="1800" kern="100" dirty="0">
                <a:effectLst/>
                <a:latin typeface="Calibri" panose="020F0502020204030204" pitchFamily="34" charset="0"/>
                <a:ea typeface="Calibri" panose="020F0502020204030204" pitchFamily="34" charset="0"/>
                <a:cs typeface="B Nazanin" panose="00000400000000000000" pitchFamily="2" charset="-78"/>
              </a:rPr>
              <a:t> یکی از </a:t>
            </a:r>
            <a:r>
              <a:rPr lang="fa-IR" sz="1800" kern="100" dirty="0" err="1">
                <a:effectLst/>
                <a:latin typeface="Calibri" panose="020F0502020204030204" pitchFamily="34" charset="0"/>
                <a:ea typeface="Calibri" panose="020F0502020204030204" pitchFamily="34" charset="0"/>
                <a:cs typeface="B Nazanin" panose="00000400000000000000" pitchFamily="2" charset="-78"/>
              </a:rPr>
              <a:t>شرکت‌های</a:t>
            </a:r>
            <a:r>
              <a:rPr lang="fa-IR" sz="1800" kern="100" dirty="0">
                <a:effectLst/>
                <a:latin typeface="Calibri" panose="020F0502020204030204" pitchFamily="34" charset="0"/>
                <a:ea typeface="Calibri" panose="020F0502020204030204" pitchFamily="34" charset="0"/>
                <a:cs typeface="B Nazanin" panose="00000400000000000000" pitchFamily="2" charset="-78"/>
              </a:rPr>
              <a:t> فعال و با سابقه در گروه برکت است. این شرکت در ابتدا با نام </a:t>
            </a:r>
            <a:r>
              <a:rPr lang="fa-IR" sz="1800" kern="100" dirty="0" err="1">
                <a:effectLst/>
                <a:latin typeface="Calibri" panose="020F0502020204030204" pitchFamily="34" charset="0"/>
                <a:ea typeface="Calibri" panose="020F0502020204030204" pitchFamily="34" charset="0"/>
                <a:cs typeface="B Nazanin" panose="00000400000000000000" pitchFamily="2" charset="-78"/>
              </a:rPr>
              <a:t>شفای</a:t>
            </a:r>
            <a:r>
              <a:rPr lang="fa-IR" sz="1800" kern="100" dirty="0">
                <a:effectLst/>
                <a:latin typeface="Calibri" panose="020F0502020204030204" pitchFamily="34" charset="0"/>
                <a:ea typeface="Calibri" panose="020F0502020204030204" pitchFamily="34" charset="0"/>
                <a:cs typeface="B Nazanin" panose="00000400000000000000" pitchFamily="2" charset="-78"/>
              </a:rPr>
              <a:t> </a:t>
            </a:r>
            <a:r>
              <a:rPr lang="fa-IR" sz="1800" kern="100" dirty="0" err="1">
                <a:effectLst/>
                <a:latin typeface="Calibri" panose="020F0502020204030204" pitchFamily="34" charset="0"/>
                <a:ea typeface="Calibri" panose="020F0502020204030204" pitchFamily="34" charset="0"/>
                <a:cs typeface="B Nazanin" panose="00000400000000000000" pitchFamily="2" charset="-78"/>
              </a:rPr>
              <a:t>بندرگز</a:t>
            </a:r>
            <a:r>
              <a:rPr lang="fa-IR" sz="1800" kern="100" dirty="0">
                <a:effectLst/>
                <a:latin typeface="Calibri" panose="020F0502020204030204" pitchFamily="34" charset="0"/>
                <a:ea typeface="Calibri" panose="020F0502020204030204" pitchFamily="34" charset="0"/>
                <a:cs typeface="B Nazanin" panose="00000400000000000000" pitchFamily="2" charset="-78"/>
              </a:rPr>
              <a:t> تأسیس شده و طی </a:t>
            </a:r>
            <a:r>
              <a:rPr lang="fa-IR" sz="1800" kern="100" dirty="0" err="1">
                <a:effectLst/>
                <a:latin typeface="Calibri" panose="020F0502020204030204" pitchFamily="34" charset="0"/>
                <a:ea typeface="Calibri" panose="020F0502020204030204" pitchFamily="34" charset="0"/>
                <a:cs typeface="B Nazanin" panose="00000400000000000000" pitchFamily="2" charset="-78"/>
              </a:rPr>
              <a:t>سال‌های</a:t>
            </a:r>
            <a:r>
              <a:rPr lang="fa-IR" sz="1800" kern="100" dirty="0">
                <a:effectLst/>
                <a:latin typeface="Calibri" panose="020F0502020204030204" pitchFamily="34" charset="0"/>
                <a:ea typeface="Calibri" panose="020F0502020204030204" pitchFamily="34" charset="0"/>
                <a:cs typeface="B Nazanin" panose="00000400000000000000" pitchFamily="2" charset="-78"/>
              </a:rPr>
              <a:t> متمادی، نام و ساختار آن تغییر یافته تا به نام فعلی آن یعنی شرکت گروه صنایع شفا </a:t>
            </a:r>
            <a:r>
              <a:rPr lang="fa-IR" sz="1800" kern="100" dirty="0" err="1">
                <a:effectLst/>
                <a:latin typeface="Calibri" panose="020F0502020204030204" pitchFamily="34" charset="0"/>
                <a:ea typeface="Calibri" panose="020F0502020204030204" pitchFamily="34" charset="0"/>
                <a:cs typeface="B Nazanin" panose="00000400000000000000" pitchFamily="2" charset="-78"/>
              </a:rPr>
              <a:t>فارمد</a:t>
            </a:r>
            <a:r>
              <a:rPr lang="fa-IR" sz="1800" kern="100" dirty="0">
                <a:effectLst/>
                <a:latin typeface="Calibri" panose="020F0502020204030204" pitchFamily="34" charset="0"/>
                <a:ea typeface="Calibri" panose="020F0502020204030204" pitchFamily="34" charset="0"/>
                <a:cs typeface="B Nazanin" panose="00000400000000000000" pitchFamily="2" charset="-78"/>
              </a:rPr>
              <a:t> (سهامی خاص) رسیده است. در سال ۱۳۸۷، بر اساس مصوبه مجمع عمومی </a:t>
            </a:r>
            <a:r>
              <a:rPr lang="fa-IR" sz="1800" kern="100" dirty="0" err="1">
                <a:effectLst/>
                <a:latin typeface="Calibri" panose="020F0502020204030204" pitchFamily="34" charset="0"/>
                <a:ea typeface="Calibri" panose="020F0502020204030204" pitchFamily="34" charset="0"/>
                <a:cs typeface="B Nazanin" panose="00000400000000000000" pitchFamily="2" charset="-78"/>
              </a:rPr>
              <a:t>فوق‌العاده</a:t>
            </a:r>
            <a:r>
              <a:rPr lang="fa-IR" sz="1800" kern="100" dirty="0">
                <a:effectLst/>
                <a:latin typeface="Calibri" panose="020F0502020204030204" pitchFamily="34" charset="0"/>
                <a:ea typeface="Calibri" panose="020F0502020204030204" pitchFamily="34" charset="0"/>
                <a:cs typeface="B Nazanin" panose="00000400000000000000" pitchFamily="2" charset="-78"/>
              </a:rPr>
              <a:t> و مجوز اداره کل ثبت </a:t>
            </a:r>
            <a:r>
              <a:rPr lang="fa-IR" sz="1800" kern="100" dirty="0" err="1">
                <a:effectLst/>
                <a:latin typeface="Calibri" panose="020F0502020204030204" pitchFamily="34" charset="0"/>
                <a:ea typeface="Calibri" panose="020F0502020204030204" pitchFamily="34" charset="0"/>
                <a:cs typeface="B Nazanin" panose="00000400000000000000" pitchFamily="2" charset="-78"/>
              </a:rPr>
              <a:t>شرکت‌ها</a:t>
            </a:r>
            <a:r>
              <a:rPr lang="fa-IR" sz="1800" kern="100" dirty="0">
                <a:effectLst/>
                <a:latin typeface="Calibri" panose="020F0502020204030204" pitchFamily="34" charset="0"/>
                <a:ea typeface="Calibri" panose="020F0502020204030204" pitchFamily="34" charset="0"/>
                <a:cs typeface="B Nazanin" panose="00000400000000000000" pitchFamily="2" charset="-78"/>
              </a:rPr>
              <a:t> و موسسات غیرتجاری، نام شرکت از "</a:t>
            </a:r>
            <a:r>
              <a:rPr lang="fa-IR" sz="1800" kern="100" dirty="0" err="1">
                <a:effectLst/>
                <a:latin typeface="Calibri" panose="020F0502020204030204" pitchFamily="34" charset="0"/>
                <a:ea typeface="Calibri" panose="020F0502020204030204" pitchFamily="34" charset="0"/>
                <a:cs typeface="B Nazanin" panose="00000400000000000000" pitchFamily="2" charset="-78"/>
              </a:rPr>
              <a:t>شفای</a:t>
            </a:r>
            <a:r>
              <a:rPr lang="fa-IR" sz="1800" kern="100" dirty="0">
                <a:effectLst/>
                <a:latin typeface="Calibri" panose="020F0502020204030204" pitchFamily="34" charset="0"/>
                <a:ea typeface="Calibri" panose="020F0502020204030204" pitchFamily="34" charset="0"/>
                <a:cs typeface="B Nazanin" panose="00000400000000000000" pitchFamily="2" charset="-78"/>
              </a:rPr>
              <a:t> ساری" به "شرکت گروه صنایع شفا </a:t>
            </a:r>
            <a:r>
              <a:rPr lang="fa-IR" sz="1800" kern="100" dirty="0" err="1">
                <a:effectLst/>
                <a:latin typeface="Calibri" panose="020F0502020204030204" pitchFamily="34" charset="0"/>
                <a:ea typeface="Calibri" panose="020F0502020204030204" pitchFamily="34" charset="0"/>
                <a:cs typeface="B Nazanin" panose="00000400000000000000" pitchFamily="2" charset="-78"/>
              </a:rPr>
              <a:t>فارمد</a:t>
            </a:r>
            <a:r>
              <a:rPr lang="fa-IR" sz="1800" kern="100" dirty="0">
                <a:effectLst/>
                <a:latin typeface="Calibri" panose="020F0502020204030204" pitchFamily="34" charset="0"/>
                <a:ea typeface="Calibri" panose="020F0502020204030204" pitchFamily="34" charset="0"/>
                <a:cs typeface="B Nazanin" panose="00000400000000000000" pitchFamily="2" charset="-78"/>
              </a:rPr>
              <a:t> (سهامی خاص)" تغییر یافت. همچنین در سال ۱۳۸۸، محل ثبت شرکت از ساری به کرج انتقال یافت. </a:t>
            </a:r>
            <a:r>
              <a:rPr lang="fa-IR" sz="1800" kern="100" dirty="0" err="1">
                <a:effectLst/>
                <a:latin typeface="Calibri" panose="020F0502020204030204" pitchFamily="34" charset="0"/>
                <a:ea typeface="Calibri" panose="020F0502020204030204" pitchFamily="34" charset="0"/>
                <a:cs typeface="B Nazanin" panose="00000400000000000000" pitchFamily="2" charset="-78"/>
              </a:rPr>
              <a:t>اخیراً</a:t>
            </a:r>
            <a:r>
              <a:rPr lang="fa-IR" sz="1800" kern="100" dirty="0">
                <a:effectLst/>
                <a:latin typeface="Calibri" panose="020F0502020204030204" pitchFamily="34" charset="0"/>
                <a:ea typeface="Calibri" panose="020F0502020204030204" pitchFamily="34" charset="0"/>
                <a:cs typeface="B Nazanin" panose="00000400000000000000" pitchFamily="2" charset="-78"/>
              </a:rPr>
              <a:t>، در سال ۱۴۰۰، طبق مصوبه مجمع </a:t>
            </a:r>
            <a:r>
              <a:rPr lang="fa-IR" sz="1800" kern="100" dirty="0" err="1">
                <a:effectLst/>
                <a:latin typeface="Calibri" panose="020F0502020204030204" pitchFamily="34" charset="0"/>
                <a:ea typeface="Calibri" panose="020F0502020204030204" pitchFamily="34" charset="0"/>
                <a:cs typeface="B Nazanin" panose="00000400000000000000" pitchFamily="2" charset="-78"/>
              </a:rPr>
              <a:t>فوق‌العاده</a:t>
            </a:r>
            <a:r>
              <a:rPr lang="fa-IR" sz="1800" kern="100" dirty="0">
                <a:effectLst/>
                <a:latin typeface="Calibri" panose="020F0502020204030204" pitchFamily="34" charset="0"/>
                <a:ea typeface="Calibri" panose="020F0502020204030204" pitchFamily="34" charset="0"/>
                <a:cs typeface="B Nazanin" panose="00000400000000000000" pitchFamily="2" charset="-78"/>
              </a:rPr>
              <a:t>، شرکت آسیا پادتن با شرکت گروه صنایع شفا </a:t>
            </a:r>
            <a:r>
              <a:rPr lang="fa-IR" sz="1800" kern="100" dirty="0" err="1">
                <a:effectLst/>
                <a:latin typeface="Calibri" panose="020F0502020204030204" pitchFamily="34" charset="0"/>
                <a:ea typeface="Calibri" panose="020F0502020204030204" pitchFamily="34" charset="0"/>
                <a:cs typeface="B Nazanin" panose="00000400000000000000" pitchFamily="2" charset="-78"/>
              </a:rPr>
              <a:t>فارمد</a:t>
            </a:r>
            <a:r>
              <a:rPr lang="fa-IR" sz="1800" kern="100" dirty="0">
                <a:effectLst/>
                <a:latin typeface="Calibri" panose="020F0502020204030204" pitchFamily="34" charset="0"/>
                <a:ea typeface="Calibri" panose="020F0502020204030204" pitchFamily="34" charset="0"/>
                <a:cs typeface="B Nazanin" panose="00000400000000000000" pitchFamily="2" charset="-78"/>
              </a:rPr>
              <a:t> ادغام شده و کلیه </a:t>
            </a:r>
            <a:r>
              <a:rPr lang="fa-IR" sz="1800" kern="100" dirty="0" err="1">
                <a:effectLst/>
                <a:latin typeface="Calibri" panose="020F0502020204030204" pitchFamily="34" charset="0"/>
                <a:ea typeface="Calibri" panose="020F0502020204030204" pitchFamily="34" charset="0"/>
                <a:cs typeface="B Nazanin" panose="00000400000000000000" pitchFamily="2" charset="-78"/>
              </a:rPr>
              <a:t>دارایی‌ها</a:t>
            </a:r>
            <a:r>
              <a:rPr lang="fa-IR" sz="1800" kern="100" dirty="0">
                <a:effectLst/>
                <a:latin typeface="Calibri" panose="020F0502020204030204" pitchFamily="34" charset="0"/>
                <a:ea typeface="Calibri" panose="020F0502020204030204" pitchFamily="34" charset="0"/>
                <a:cs typeface="B Nazanin" panose="00000400000000000000" pitchFamily="2" charset="-78"/>
              </a:rPr>
              <a:t>، </a:t>
            </a:r>
            <a:r>
              <a:rPr lang="fa-IR" sz="1800" kern="100" dirty="0" err="1">
                <a:effectLst/>
                <a:latin typeface="Calibri" panose="020F0502020204030204" pitchFamily="34" charset="0"/>
                <a:ea typeface="Calibri" panose="020F0502020204030204" pitchFamily="34" charset="0"/>
                <a:cs typeface="B Nazanin" panose="00000400000000000000" pitchFamily="2" charset="-78"/>
              </a:rPr>
              <a:t>بدهی‌ها</a:t>
            </a:r>
            <a:r>
              <a:rPr lang="fa-IR" sz="1800" kern="100" dirty="0">
                <a:effectLst/>
                <a:latin typeface="Calibri" panose="020F0502020204030204" pitchFamily="34" charset="0"/>
                <a:ea typeface="Calibri" panose="020F0502020204030204" pitchFamily="34" charset="0"/>
                <a:cs typeface="B Nazanin" panose="00000400000000000000" pitchFamily="2" charset="-78"/>
              </a:rPr>
              <a:t> و حقوق صاحبان سهام آن به شرکت شفا </a:t>
            </a:r>
            <a:r>
              <a:rPr lang="fa-IR" sz="1800" kern="100" dirty="0" err="1">
                <a:effectLst/>
                <a:latin typeface="Calibri" panose="020F0502020204030204" pitchFamily="34" charset="0"/>
                <a:ea typeface="Calibri" panose="020F0502020204030204" pitchFamily="34" charset="0"/>
                <a:cs typeface="B Nazanin" panose="00000400000000000000" pitchFamily="2" charset="-78"/>
              </a:rPr>
              <a:t>فارمد</a:t>
            </a:r>
            <a:r>
              <a:rPr lang="fa-IR" sz="1800" kern="100" dirty="0">
                <a:effectLst/>
                <a:latin typeface="Calibri" panose="020F0502020204030204" pitchFamily="34" charset="0"/>
                <a:ea typeface="Calibri" panose="020F0502020204030204" pitchFamily="34" charset="0"/>
                <a:cs typeface="B Nazanin" panose="00000400000000000000" pitchFamily="2" charset="-78"/>
              </a:rPr>
              <a:t> منتقل گردیده است. در نتیجه، سرمایه شرکت به مبلغ ۸۸۹۰۰۰۰۰ میلیون ریال افزایش یافته است.</a:t>
            </a:r>
          </a:p>
          <a:p>
            <a:pPr marL="0" marR="0" algn="just" rtl="1">
              <a:lnSpc>
                <a:spcPct val="107000"/>
              </a:lnSpc>
              <a:spcBef>
                <a:spcPts val="0"/>
              </a:spcBef>
              <a:spcAft>
                <a:spcPts val="800"/>
              </a:spcAft>
            </a:pPr>
            <a:r>
              <a:rPr lang="fa-IR" sz="1800" kern="100" dirty="0">
                <a:effectLst/>
                <a:latin typeface="Calibri" panose="020F0502020204030204" pitchFamily="34" charset="0"/>
                <a:ea typeface="Calibri" panose="020F0502020204030204" pitchFamily="34" charset="0"/>
                <a:cs typeface="B Nazanin" panose="00000400000000000000" pitchFamily="2" charset="-78"/>
              </a:rPr>
              <a:t>ترکیب سهامداران شفا </a:t>
            </a:r>
            <a:r>
              <a:rPr lang="fa-IR" sz="1800" kern="100" dirty="0" err="1">
                <a:effectLst/>
                <a:latin typeface="Calibri" panose="020F0502020204030204" pitchFamily="34" charset="0"/>
                <a:ea typeface="Calibri" panose="020F0502020204030204" pitchFamily="34" charset="0"/>
                <a:cs typeface="B Nazanin" panose="00000400000000000000" pitchFamily="2" charset="-78"/>
              </a:rPr>
              <a:t>فارمد</a:t>
            </a:r>
            <a:r>
              <a:rPr lang="fa-IR" sz="1800" kern="100" dirty="0">
                <a:effectLst/>
                <a:latin typeface="Calibri" panose="020F0502020204030204" pitchFamily="34" charset="0"/>
                <a:ea typeface="Calibri" panose="020F0502020204030204" pitchFamily="34" charset="0"/>
                <a:cs typeface="B Nazanin" panose="00000400000000000000" pitchFamily="2" charset="-78"/>
              </a:rPr>
              <a:t>:</a:t>
            </a:r>
          </a:p>
        </p:txBody>
      </p:sp>
      <p:pic>
        <p:nvPicPr>
          <p:cNvPr id="7" name="Picture 6">
            <a:extLst>
              <a:ext uri="{FF2B5EF4-FFF2-40B4-BE49-F238E27FC236}">
                <a16:creationId xmlns:a16="http://schemas.microsoft.com/office/drawing/2014/main" id="{D09F7493-3E11-C011-07BF-F0C831C99BCC}"/>
              </a:ext>
            </a:extLst>
          </p:cNvPr>
          <p:cNvPicPr>
            <a:picLocks noChangeAspect="1"/>
          </p:cNvPicPr>
          <p:nvPr/>
        </p:nvPicPr>
        <p:blipFill>
          <a:blip r:embed="rId4"/>
          <a:stretch>
            <a:fillRect/>
          </a:stretch>
        </p:blipFill>
        <p:spPr>
          <a:xfrm>
            <a:off x="2645727" y="4646043"/>
            <a:ext cx="5943600" cy="1365885"/>
          </a:xfrm>
          <a:prstGeom prst="rect">
            <a:avLst/>
          </a:prstGeom>
        </p:spPr>
      </p:pic>
    </p:spTree>
    <p:extLst>
      <p:ext uri="{BB962C8B-B14F-4D97-AF65-F5344CB8AC3E}">
        <p14:creationId xmlns:p14="http://schemas.microsoft.com/office/powerpoint/2010/main" val="523596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TextBox 4">
            <a:extLst>
              <a:ext uri="{FF2B5EF4-FFF2-40B4-BE49-F238E27FC236}">
                <a16:creationId xmlns:a16="http://schemas.microsoft.com/office/drawing/2014/main" id="{1FD0B559-21FB-0215-D83C-A06456397E00}"/>
              </a:ext>
            </a:extLst>
          </p:cNvPr>
          <p:cNvSpPr txBox="1"/>
          <p:nvPr/>
        </p:nvSpPr>
        <p:spPr>
          <a:xfrm>
            <a:off x="802257" y="1142999"/>
            <a:ext cx="10316640" cy="3067378"/>
          </a:xfrm>
          <a:prstGeom prst="rect">
            <a:avLst/>
          </a:prstGeom>
          <a:noFill/>
        </p:spPr>
        <p:txBody>
          <a:bodyPr wrap="square" rtlCol="0">
            <a:spAutoFit/>
          </a:bodyPr>
          <a:lstStyle/>
          <a:p>
            <a:pPr marL="0" marR="0" algn="just" rtl="1">
              <a:lnSpc>
                <a:spcPct val="107000"/>
              </a:lnSpc>
              <a:spcBef>
                <a:spcPts val="0"/>
              </a:spcBef>
              <a:spcAft>
                <a:spcPts val="800"/>
              </a:spcAft>
            </a:pPr>
            <a:r>
              <a:rPr lang="fa-IR" sz="1800" kern="100" dirty="0">
                <a:effectLst/>
                <a:latin typeface="Calibri" panose="020F0502020204030204" pitchFamily="34" charset="0"/>
                <a:ea typeface="Calibri" panose="020F0502020204030204" pitchFamily="34" charset="0"/>
                <a:cs typeface="B Nazanin" panose="00000400000000000000" pitchFamily="2" charset="-78"/>
              </a:rPr>
              <a:t>موضوع فعالیت مطابق با اساسنامه شرکت، شامل موارد زیر است:</a:t>
            </a:r>
          </a:p>
          <a:p>
            <a:pPr marL="0" marR="0" algn="just" rtl="1">
              <a:lnSpc>
                <a:spcPct val="107000"/>
              </a:lnSpc>
              <a:spcBef>
                <a:spcPts val="0"/>
              </a:spcBef>
              <a:spcAft>
                <a:spcPts val="800"/>
              </a:spcAft>
            </a:pPr>
            <a:r>
              <a:rPr lang="fa-IR" sz="1800" kern="100" dirty="0">
                <a:effectLst/>
                <a:latin typeface="Calibri" panose="020F0502020204030204" pitchFamily="34" charset="0"/>
                <a:ea typeface="Calibri" panose="020F0502020204030204" pitchFamily="34" charset="0"/>
                <a:cs typeface="B Nazanin" panose="00000400000000000000" pitchFamily="2" charset="-78"/>
              </a:rPr>
              <a:t>انجام فعالیتهای تحقیقاتی مشاوره ای تولیدی خدماتی در زمینه های داروئی شیمیائی و انواع واکسنهای انسانی و دام و طیور مکمل های دارویی و غذایی برای انسان و دام و طیور ، </a:t>
            </a:r>
            <a:r>
              <a:rPr lang="fa-IR" sz="1800" kern="100" dirty="0" err="1">
                <a:effectLst/>
                <a:latin typeface="Calibri" panose="020F0502020204030204" pitchFamily="34" charset="0"/>
                <a:ea typeface="Calibri" panose="020F0502020204030204" pitchFamily="34" charset="0"/>
                <a:cs typeface="B Nazanin" panose="00000400000000000000" pitchFamily="2" charset="-78"/>
              </a:rPr>
              <a:t>آنزیمها</a:t>
            </a:r>
            <a:r>
              <a:rPr lang="fa-IR" sz="1800" kern="100" dirty="0">
                <a:effectLst/>
                <a:latin typeface="Calibri" panose="020F0502020204030204" pitchFamily="34" charset="0"/>
                <a:ea typeface="Calibri" panose="020F0502020204030204" pitchFamily="34" charset="0"/>
                <a:cs typeface="B Nazanin" panose="00000400000000000000" pitchFamily="2" charset="-78"/>
              </a:rPr>
              <a:t> و ملزومات دارویی و انجام فعالیتهای مجاز بازرگانی همکاری و مشارکت در هر شرکت با توافق نامه با سایر شرکت ها و انجام سرمایه گذاری در فعالیتهای فوق میباشد. به موجب کارت شناسایی کارگاه به شماره ۱۰۰٫۱۰۹۵۳۸ مورخ ۱۳۹۲٫۰۳٫۱۸ که توسط وزارت صنعت، معدن و تجارت صادر گردیده بهره برداری از کارخانه شرکت با ظرفیت اسمی ۳۳۶ تن </a:t>
            </a:r>
            <a:r>
              <a:rPr lang="fa-IR" sz="1800" kern="100" dirty="0" err="1">
                <a:effectLst/>
                <a:latin typeface="Calibri" panose="020F0502020204030204" pitchFamily="34" charset="0"/>
                <a:ea typeface="Calibri" panose="020F0502020204030204" pitchFamily="34" charset="0"/>
                <a:cs typeface="B Nazanin" panose="00000400000000000000" pitchFamily="2" charset="-78"/>
              </a:rPr>
              <a:t>ماکرولیدها</a:t>
            </a:r>
            <a:r>
              <a:rPr lang="fa-IR" sz="1800" kern="100" dirty="0">
                <a:effectLst/>
                <a:latin typeface="Calibri" panose="020F0502020204030204" pitchFamily="34" charset="0"/>
                <a:ea typeface="Calibri" panose="020F0502020204030204" pitchFamily="34" charset="0"/>
                <a:cs typeface="B Nazanin" panose="00000400000000000000" pitchFamily="2" charset="-78"/>
              </a:rPr>
              <a:t> و ۱۳۰۰ تن </a:t>
            </a:r>
            <a:r>
              <a:rPr lang="fa-IR" sz="1800" kern="100" dirty="0" err="1">
                <a:effectLst/>
                <a:latin typeface="Calibri" panose="020F0502020204030204" pitchFamily="34" charset="0"/>
                <a:ea typeface="Calibri" panose="020F0502020204030204" pitchFamily="34" charset="0"/>
                <a:cs typeface="B Nazanin" panose="00000400000000000000" pitchFamily="2" charset="-78"/>
              </a:rPr>
              <a:t>پنی</a:t>
            </a:r>
            <a:r>
              <a:rPr lang="fa-IR" sz="1800" kern="100" dirty="0">
                <a:effectLst/>
                <a:latin typeface="Calibri" panose="020F0502020204030204" pitchFamily="34" charset="0"/>
                <a:ea typeface="Calibri" panose="020F0502020204030204" pitchFamily="34" charset="0"/>
                <a:cs typeface="B Nazanin" panose="00000400000000000000" pitchFamily="2" charset="-78"/>
              </a:rPr>
              <a:t> </a:t>
            </a:r>
            <a:r>
              <a:rPr lang="fa-IR" sz="1800" kern="100" dirty="0" err="1">
                <a:effectLst/>
                <a:latin typeface="Calibri" panose="020F0502020204030204" pitchFamily="34" charset="0"/>
                <a:ea typeface="Calibri" panose="020F0502020204030204" pitchFamily="34" charset="0"/>
                <a:cs typeface="B Nazanin" panose="00000400000000000000" pitchFamily="2" charset="-78"/>
              </a:rPr>
              <a:t>سیلین</a:t>
            </a:r>
            <a:r>
              <a:rPr lang="fa-IR" sz="1800" kern="100" dirty="0">
                <a:effectLst/>
                <a:latin typeface="Calibri" panose="020F0502020204030204" pitchFamily="34" charset="0"/>
                <a:ea typeface="Calibri" panose="020F0502020204030204" pitchFamily="34" charset="0"/>
                <a:cs typeface="B Nazanin" panose="00000400000000000000" pitchFamily="2" charset="-78"/>
              </a:rPr>
              <a:t> در تاریخ  ۱۳۹۲٫۰۶٫۳۱ آغاز شده است.</a:t>
            </a:r>
          </a:p>
          <a:p>
            <a:pPr marL="0" marR="0" algn="just" rtl="1">
              <a:lnSpc>
                <a:spcPct val="107000"/>
              </a:lnSpc>
              <a:spcBef>
                <a:spcPts val="0"/>
              </a:spcBef>
              <a:spcAft>
                <a:spcPts val="800"/>
              </a:spcAft>
            </a:pPr>
            <a:r>
              <a:rPr lang="fa-IR" sz="1800" kern="100" dirty="0">
                <a:effectLst/>
                <a:latin typeface="Calibri" panose="020F0502020204030204" pitchFamily="34" charset="0"/>
                <a:ea typeface="Calibri" panose="020F0502020204030204" pitchFamily="34" charset="0"/>
                <a:cs typeface="B Nazanin" panose="00000400000000000000" pitchFamily="2" charset="-78"/>
              </a:rPr>
              <a:t>در حال حاضر مرکز اصلی و محل فعالیت کارخانه شرکت گروه صنایع شفا </a:t>
            </a:r>
            <a:r>
              <a:rPr lang="fa-IR" sz="1800" kern="100" dirty="0" err="1">
                <a:effectLst/>
                <a:latin typeface="Calibri" panose="020F0502020204030204" pitchFamily="34" charset="0"/>
                <a:ea typeface="Calibri" panose="020F0502020204030204" pitchFamily="34" charset="0"/>
                <a:cs typeface="B Nazanin" panose="00000400000000000000" pitchFamily="2" charset="-78"/>
              </a:rPr>
              <a:t>فارمد</a:t>
            </a:r>
            <a:r>
              <a:rPr lang="fa-IR" sz="1800" kern="100" dirty="0">
                <a:effectLst/>
                <a:latin typeface="Calibri" panose="020F0502020204030204" pitchFamily="34" charset="0"/>
                <a:ea typeface="Calibri" panose="020F0502020204030204" pitchFamily="34" charset="0"/>
                <a:cs typeface="B Nazanin" panose="00000400000000000000" pitchFamily="2" charset="-78"/>
              </a:rPr>
              <a:t> که زیر مجموعه گروه دارویی برکت است در کیلومتر ۱۰ جاده کرج - قزوین، </a:t>
            </a:r>
            <a:r>
              <a:rPr lang="fa-IR" sz="1800" kern="100" dirty="0" err="1">
                <a:effectLst/>
                <a:latin typeface="Calibri" panose="020F0502020204030204" pitchFamily="34" charset="0"/>
                <a:ea typeface="Calibri" panose="020F0502020204030204" pitchFamily="34" charset="0"/>
                <a:cs typeface="B Nazanin" panose="00000400000000000000" pitchFamily="2" charset="-78"/>
              </a:rPr>
              <a:t>بلوار</a:t>
            </a:r>
            <a:r>
              <a:rPr lang="fa-IR" sz="1800" kern="100" dirty="0">
                <a:effectLst/>
                <a:latin typeface="Calibri" panose="020F0502020204030204" pitchFamily="34" charset="0"/>
                <a:ea typeface="Calibri" panose="020F0502020204030204" pitchFamily="34" charset="0"/>
                <a:cs typeface="B Nazanin" panose="00000400000000000000" pitchFamily="2" charset="-78"/>
              </a:rPr>
              <a:t> </a:t>
            </a:r>
            <a:r>
              <a:rPr lang="fa-IR" sz="1800" kern="100" dirty="0" err="1">
                <a:effectLst/>
                <a:latin typeface="Calibri" panose="020F0502020204030204" pitchFamily="34" charset="0"/>
                <a:ea typeface="Calibri" panose="020F0502020204030204" pitchFamily="34" charset="0"/>
                <a:cs typeface="B Nazanin" panose="00000400000000000000" pitchFamily="2" charset="-78"/>
              </a:rPr>
              <a:t>سوپا</a:t>
            </a:r>
            <a:r>
              <a:rPr lang="fa-IR" sz="1800" kern="100" dirty="0">
                <a:effectLst/>
                <a:latin typeface="Calibri" panose="020F0502020204030204" pitchFamily="34" charset="0"/>
                <a:ea typeface="Calibri" panose="020F0502020204030204" pitchFamily="34" charset="0"/>
                <a:cs typeface="B Nazanin" panose="00000400000000000000" pitchFamily="2" charset="-78"/>
              </a:rPr>
              <a:t>، خیابان شفا، </a:t>
            </a:r>
            <a:r>
              <a:rPr lang="fa-IR" sz="1800" kern="100" dirty="0" err="1">
                <a:effectLst/>
                <a:latin typeface="Calibri" panose="020F0502020204030204" pitchFamily="34" charset="0"/>
                <a:ea typeface="Calibri" panose="020F0502020204030204" pitchFamily="34" charset="0"/>
                <a:cs typeface="B Nazanin" panose="00000400000000000000" pitchFamily="2" charset="-78"/>
              </a:rPr>
              <a:t>بلوار</a:t>
            </a:r>
            <a:r>
              <a:rPr lang="fa-IR" sz="1800" kern="100" dirty="0">
                <a:effectLst/>
                <a:latin typeface="Calibri" panose="020F0502020204030204" pitchFamily="34" charset="0"/>
                <a:ea typeface="Calibri" panose="020F0502020204030204" pitchFamily="34" charset="0"/>
                <a:cs typeface="B Nazanin" panose="00000400000000000000" pitchFamily="2" charset="-78"/>
              </a:rPr>
              <a:t> </a:t>
            </a:r>
            <a:r>
              <a:rPr lang="fa-IR" sz="1800" kern="100" dirty="0" err="1">
                <a:effectLst/>
                <a:latin typeface="Calibri" panose="020F0502020204030204" pitchFamily="34" charset="0"/>
                <a:ea typeface="Calibri" panose="020F0502020204030204" pitchFamily="34" charset="0"/>
                <a:cs typeface="B Nazanin" panose="00000400000000000000" pitchFamily="2" charset="-78"/>
              </a:rPr>
              <a:t>سها</a:t>
            </a:r>
            <a:r>
              <a:rPr lang="fa-IR" sz="1800" kern="100" dirty="0">
                <a:effectLst/>
                <a:latin typeface="Calibri" panose="020F0502020204030204" pitchFamily="34" charset="0"/>
                <a:ea typeface="Calibri" panose="020F0502020204030204" pitchFamily="34" charset="0"/>
                <a:cs typeface="B Nazanin" panose="00000400000000000000" pitchFamily="2" charset="-78"/>
              </a:rPr>
              <a:t> قرار دارد.</a:t>
            </a:r>
          </a:p>
          <a:p>
            <a:pPr marL="0" marR="0" algn="just" rtl="1">
              <a:lnSpc>
                <a:spcPct val="107000"/>
              </a:lnSpc>
              <a:spcBef>
                <a:spcPts val="0"/>
              </a:spcBef>
              <a:spcAft>
                <a:spcPts val="800"/>
              </a:spcAft>
            </a:pPr>
            <a:r>
              <a:rPr lang="fa-IR" sz="1800" kern="100" dirty="0">
                <a:effectLst/>
                <a:latin typeface="Calibri" panose="020F0502020204030204" pitchFamily="34" charset="0"/>
                <a:ea typeface="Calibri" panose="020F0502020204030204" pitchFamily="34" charset="0"/>
                <a:cs typeface="B Nazanin" panose="00000400000000000000" pitchFamily="2" charset="-78"/>
              </a:rPr>
              <a:t>محل قرار گیری شرکت:</a:t>
            </a:r>
          </a:p>
        </p:txBody>
      </p:sp>
      <p:pic>
        <p:nvPicPr>
          <p:cNvPr id="3" name="Picture 2">
            <a:extLst>
              <a:ext uri="{FF2B5EF4-FFF2-40B4-BE49-F238E27FC236}">
                <a16:creationId xmlns:a16="http://schemas.microsoft.com/office/drawing/2014/main" id="{7DA23376-785D-F6AA-DF20-B97A38DB4BE8}"/>
              </a:ext>
            </a:extLst>
          </p:cNvPr>
          <p:cNvPicPr>
            <a:picLocks noChangeAspect="1"/>
          </p:cNvPicPr>
          <p:nvPr/>
        </p:nvPicPr>
        <p:blipFill>
          <a:blip r:embed="rId3"/>
          <a:stretch>
            <a:fillRect/>
          </a:stretch>
        </p:blipFill>
        <p:spPr>
          <a:xfrm>
            <a:off x="6096000" y="3943374"/>
            <a:ext cx="2432685" cy="2128520"/>
          </a:xfrm>
          <a:prstGeom prst="rect">
            <a:avLst/>
          </a:prstGeom>
        </p:spPr>
      </p:pic>
      <p:pic>
        <p:nvPicPr>
          <p:cNvPr id="8" name="Picture 7">
            <a:extLst>
              <a:ext uri="{FF2B5EF4-FFF2-40B4-BE49-F238E27FC236}">
                <a16:creationId xmlns:a16="http://schemas.microsoft.com/office/drawing/2014/main" id="{7D5DEED6-6143-1354-F4D4-57F742CCF815}"/>
              </a:ext>
            </a:extLst>
          </p:cNvPr>
          <p:cNvPicPr>
            <a:picLocks noChangeAspect="1"/>
          </p:cNvPicPr>
          <p:nvPr/>
        </p:nvPicPr>
        <p:blipFill>
          <a:blip r:embed="rId4"/>
          <a:stretch>
            <a:fillRect/>
          </a:stretch>
        </p:blipFill>
        <p:spPr>
          <a:xfrm>
            <a:off x="2995295" y="3922419"/>
            <a:ext cx="3100705" cy="2149475"/>
          </a:xfrm>
          <a:prstGeom prst="rect">
            <a:avLst/>
          </a:prstGeom>
        </p:spPr>
      </p:pic>
    </p:spTree>
    <p:extLst>
      <p:ext uri="{BB962C8B-B14F-4D97-AF65-F5344CB8AC3E}">
        <p14:creationId xmlns:p14="http://schemas.microsoft.com/office/powerpoint/2010/main" val="134913589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TextBox 4">
            <a:extLst>
              <a:ext uri="{FF2B5EF4-FFF2-40B4-BE49-F238E27FC236}">
                <a16:creationId xmlns:a16="http://schemas.microsoft.com/office/drawing/2014/main" id="{1FD0B559-21FB-0215-D83C-A06456397E00}"/>
              </a:ext>
            </a:extLst>
          </p:cNvPr>
          <p:cNvSpPr txBox="1"/>
          <p:nvPr/>
        </p:nvSpPr>
        <p:spPr>
          <a:xfrm>
            <a:off x="802257" y="1142999"/>
            <a:ext cx="10316640" cy="981423"/>
          </a:xfrm>
          <a:prstGeom prst="rect">
            <a:avLst/>
          </a:prstGeom>
          <a:noFill/>
        </p:spPr>
        <p:txBody>
          <a:bodyPr wrap="square" rtlCol="0">
            <a:spAutoFit/>
          </a:bodyPr>
          <a:lstStyle/>
          <a:p>
            <a:pPr marL="0" marR="0" algn="just" rtl="1">
              <a:lnSpc>
                <a:spcPct val="107000"/>
              </a:lnSpc>
              <a:spcBef>
                <a:spcPts val="0"/>
              </a:spcBef>
              <a:spcAft>
                <a:spcPts val="800"/>
              </a:spcAft>
            </a:pPr>
            <a:r>
              <a:rPr lang="fa-IR" sz="1800" kern="0" dirty="0">
                <a:effectLst/>
                <a:latin typeface="Calibri" panose="020F0502020204030204" pitchFamily="34" charset="0"/>
                <a:ea typeface="Calibri" panose="020F0502020204030204" pitchFamily="34" charset="0"/>
                <a:cs typeface="B Nazanin" panose="00000400000000000000" pitchFamily="2" charset="-78"/>
              </a:rPr>
              <a:t>شرکت گروه صنایع شفا </a:t>
            </a:r>
            <a:r>
              <a:rPr lang="fa-IR" sz="1800" kern="0" dirty="0" err="1">
                <a:effectLst/>
                <a:latin typeface="Calibri" panose="020F0502020204030204" pitchFamily="34" charset="0"/>
                <a:ea typeface="Calibri" panose="020F0502020204030204" pitchFamily="34" charset="0"/>
                <a:cs typeface="B Nazanin" panose="00000400000000000000" pitchFamily="2" charset="-78"/>
              </a:rPr>
              <a:t>فارمد</a:t>
            </a:r>
            <a:r>
              <a:rPr lang="fa-IR" sz="1800" kern="0" dirty="0">
                <a:effectLst/>
                <a:latin typeface="Calibri" panose="020F0502020204030204" pitchFamily="34" charset="0"/>
                <a:ea typeface="Calibri" panose="020F0502020204030204" pitchFamily="34" charset="0"/>
                <a:cs typeface="B Nazanin" panose="00000400000000000000" pitchFamily="2" charset="-78"/>
              </a:rPr>
              <a:t> از سال 1375 در زمینی به مساحت 23 هکتار، فعالیت خود را با هدف تولید انواع </a:t>
            </a:r>
            <a:r>
              <a:rPr lang="fa-IR" sz="1800" kern="0" dirty="0" err="1">
                <a:effectLst/>
                <a:latin typeface="Calibri" panose="020F0502020204030204" pitchFamily="34" charset="0"/>
                <a:ea typeface="Calibri" panose="020F0502020204030204" pitchFamily="34" charset="0"/>
                <a:cs typeface="B Nazanin" panose="00000400000000000000" pitchFamily="2" charset="-78"/>
              </a:rPr>
              <a:t>آنتی‌بیوتیک‌های</a:t>
            </a:r>
            <a:r>
              <a:rPr lang="fa-IR" sz="1800" kern="0" dirty="0">
                <a:effectLst/>
                <a:latin typeface="Calibri" panose="020F0502020204030204" pitchFamily="34" charset="0"/>
                <a:ea typeface="Calibri" panose="020F0502020204030204" pitchFamily="34" charset="0"/>
                <a:cs typeface="B Nazanin" panose="00000400000000000000" pitchFamily="2" charset="-78"/>
              </a:rPr>
              <a:t> گروه </a:t>
            </a:r>
            <a:r>
              <a:rPr lang="fa-IR" sz="1800" kern="0" dirty="0" err="1">
                <a:effectLst/>
                <a:latin typeface="Calibri" panose="020F0502020204030204" pitchFamily="34" charset="0"/>
                <a:ea typeface="Calibri" panose="020F0502020204030204" pitchFamily="34" charset="0"/>
                <a:cs typeface="B Nazanin" panose="00000400000000000000" pitchFamily="2" charset="-78"/>
              </a:rPr>
              <a:t>ماکرولید</a:t>
            </a:r>
            <a:r>
              <a:rPr lang="fa-IR" sz="1800" kern="0" dirty="0">
                <a:effectLst/>
                <a:latin typeface="Calibri" panose="020F0502020204030204" pitchFamily="34" charset="0"/>
                <a:ea typeface="Calibri" panose="020F0502020204030204" pitchFamily="34" charset="0"/>
                <a:cs typeface="B Nazanin" panose="00000400000000000000" pitchFamily="2" charset="-78"/>
              </a:rPr>
              <a:t> آغاز کرده است. </a:t>
            </a:r>
            <a:r>
              <a:rPr lang="fa-IR" sz="1800" kern="0" dirty="0" err="1">
                <a:effectLst/>
                <a:latin typeface="Calibri" panose="020F0502020204030204" pitchFamily="34" charset="0"/>
                <a:ea typeface="Calibri" panose="020F0502020204030204" pitchFamily="34" charset="0"/>
                <a:cs typeface="B Nazanin" panose="00000400000000000000" pitchFamily="2" charset="-78"/>
              </a:rPr>
              <a:t>عدای</a:t>
            </a:r>
            <a:r>
              <a:rPr lang="fa-IR" sz="1800" kern="0" dirty="0">
                <a:effectLst/>
                <a:latin typeface="Calibri" panose="020F0502020204030204" pitchFamily="34" charset="0"/>
                <a:ea typeface="Calibri" panose="020F0502020204030204" pitchFamily="34" charset="0"/>
                <a:cs typeface="B Nazanin" panose="00000400000000000000" pitchFamily="2" charset="-78"/>
              </a:rPr>
              <a:t> تولید و تأمین مواد اولیه این </a:t>
            </a:r>
            <a:r>
              <a:rPr lang="fa-IR" sz="1800" kern="0" dirty="0" err="1">
                <a:effectLst/>
                <a:latin typeface="Calibri" panose="020F0502020204030204" pitchFamily="34" charset="0"/>
                <a:ea typeface="Calibri" panose="020F0502020204030204" pitchFamily="34" charset="0"/>
                <a:cs typeface="B Nazanin" panose="00000400000000000000" pitchFamily="2" charset="-78"/>
              </a:rPr>
              <a:t>آنتی‌بیوتیک‌ها</a:t>
            </a:r>
            <a:r>
              <a:rPr lang="fa-IR" sz="1800" kern="0" dirty="0">
                <a:effectLst/>
                <a:latin typeface="Calibri" panose="020F0502020204030204" pitchFamily="34" charset="0"/>
                <a:ea typeface="Calibri" panose="020F0502020204030204" pitchFamily="34" charset="0"/>
                <a:cs typeface="B Nazanin" panose="00000400000000000000" pitchFamily="2" charset="-78"/>
              </a:rPr>
              <a:t>، این شرکت در سال 1389 اقدام به تولید </a:t>
            </a:r>
            <a:r>
              <a:rPr lang="fa-IR" sz="1800" kern="0" dirty="0" err="1">
                <a:effectLst/>
                <a:latin typeface="Calibri" panose="020F0502020204030204" pitchFamily="34" charset="0"/>
                <a:ea typeface="Calibri" panose="020F0502020204030204" pitchFamily="34" charset="0"/>
                <a:cs typeface="B Nazanin" panose="00000400000000000000" pitchFamily="2" charset="-78"/>
              </a:rPr>
              <a:t>مشارکتی</a:t>
            </a:r>
            <a:r>
              <a:rPr lang="fa-IR" sz="1800" kern="0" dirty="0">
                <a:effectLst/>
                <a:latin typeface="Calibri" panose="020F0502020204030204" pitchFamily="34" charset="0"/>
                <a:ea typeface="Calibri" panose="020F0502020204030204" pitchFamily="34" charset="0"/>
                <a:cs typeface="B Nazanin" panose="00000400000000000000" pitchFamily="2" charset="-78"/>
              </a:rPr>
              <a:t> محصول نهایی </a:t>
            </a:r>
            <a:r>
              <a:rPr lang="fa-IR" sz="1800" kern="0" dirty="0" err="1">
                <a:effectLst/>
                <a:latin typeface="Calibri" panose="020F0502020204030204" pitchFamily="34" charset="0"/>
                <a:ea typeface="Calibri" panose="020F0502020204030204" pitchFamily="34" charset="0"/>
                <a:cs typeface="B Nazanin" panose="00000400000000000000" pitchFamily="2" charset="-78"/>
              </a:rPr>
              <a:t>آزیترومایسین</a:t>
            </a:r>
            <a:r>
              <a:rPr lang="fa-IR" sz="1800" kern="0" dirty="0">
                <a:effectLst/>
                <a:latin typeface="Calibri" panose="020F0502020204030204" pitchFamily="34" charset="0"/>
                <a:ea typeface="Calibri" panose="020F0502020204030204" pitchFamily="34" charset="0"/>
                <a:cs typeface="B Nazanin" panose="00000400000000000000" pitchFamily="2" charset="-78"/>
              </a:rPr>
              <a:t> نیز کرده است</a:t>
            </a:r>
            <a:r>
              <a:rPr lang="en-US" sz="1800" kern="0" dirty="0">
                <a:effectLst/>
                <a:latin typeface="Calibri" panose="020F0502020204030204" pitchFamily="34" charset="0"/>
                <a:ea typeface="Calibri" panose="020F0502020204030204" pitchFamily="34" charset="0"/>
                <a:cs typeface="B Nazanin" panose="00000400000000000000" pitchFamily="2" charset="-78"/>
              </a:rPr>
              <a:t>.</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2" name="TextBox 1">
            <a:extLst>
              <a:ext uri="{FF2B5EF4-FFF2-40B4-BE49-F238E27FC236}">
                <a16:creationId xmlns:a16="http://schemas.microsoft.com/office/drawing/2014/main" id="{27C804A0-154B-7D5A-8D05-C41016AAC2C8}"/>
              </a:ext>
            </a:extLst>
          </p:cNvPr>
          <p:cNvSpPr txBox="1"/>
          <p:nvPr/>
        </p:nvSpPr>
        <p:spPr>
          <a:xfrm>
            <a:off x="733245" y="2428579"/>
            <a:ext cx="7289321" cy="3411503"/>
          </a:xfrm>
          <a:prstGeom prst="rect">
            <a:avLst/>
          </a:prstGeom>
          <a:noFill/>
        </p:spPr>
        <p:txBody>
          <a:bodyPr wrap="square" rtlCol="0">
            <a:spAutoFit/>
          </a:bodyPr>
          <a:lstStyle/>
          <a:p>
            <a:pPr marL="0" marR="0" algn="just" rtl="1">
              <a:lnSpc>
                <a:spcPct val="107000"/>
              </a:lnSpc>
              <a:spcBef>
                <a:spcPts val="0"/>
              </a:spcBef>
              <a:spcAft>
                <a:spcPts val="800"/>
              </a:spcAft>
            </a:pPr>
            <a:r>
              <a:rPr lang="fa-IR" sz="1800" kern="0" dirty="0">
                <a:effectLst/>
                <a:latin typeface="Calibri" panose="020F0502020204030204" pitchFamily="34" charset="0"/>
                <a:ea typeface="Calibri" panose="020F0502020204030204" pitchFamily="34" charset="0"/>
                <a:cs typeface="B Nazanin" panose="00000400000000000000" pitchFamily="2" charset="-78"/>
              </a:rPr>
              <a:t>این شرکت در سال 1392 موفق به تولید اولین </a:t>
            </a:r>
            <a:r>
              <a:rPr lang="fa-IR" sz="1800" kern="0" dirty="0" err="1">
                <a:effectLst/>
                <a:latin typeface="Calibri" panose="020F0502020204030204" pitchFamily="34" charset="0"/>
                <a:ea typeface="Calibri" panose="020F0502020204030204" pitchFamily="34" charset="0"/>
                <a:cs typeface="B Nazanin" panose="00000400000000000000" pitchFamily="2" charset="-78"/>
              </a:rPr>
              <a:t>بچ</a:t>
            </a:r>
            <a:r>
              <a:rPr lang="fa-IR" sz="1800" kern="0" dirty="0">
                <a:effectLst/>
                <a:latin typeface="Calibri" panose="020F0502020204030204" pitchFamily="34" charset="0"/>
                <a:ea typeface="Calibri" panose="020F0502020204030204" pitchFamily="34" charset="0"/>
                <a:cs typeface="B Nazanin" panose="00000400000000000000" pitchFamily="2" charset="-78"/>
              </a:rPr>
              <a:t> صنعتی </a:t>
            </a:r>
            <a:r>
              <a:rPr lang="fa-IR" sz="1800" kern="0" dirty="0" err="1">
                <a:effectLst/>
                <a:latin typeface="Calibri" panose="020F0502020204030204" pitchFamily="34" charset="0"/>
                <a:ea typeface="Calibri" panose="020F0502020204030204" pitchFamily="34" charset="0"/>
                <a:cs typeface="B Nazanin" panose="00000400000000000000" pitchFamily="2" charset="-78"/>
              </a:rPr>
              <a:t>پنی‌سیلین</a:t>
            </a:r>
            <a:r>
              <a:rPr lang="fa-IR" sz="1800" kern="0" dirty="0">
                <a:effectLst/>
                <a:latin typeface="Calibri" panose="020F0502020204030204" pitchFamily="34" charset="0"/>
                <a:ea typeface="Calibri" panose="020F0502020204030204" pitchFamily="34" charset="0"/>
                <a:cs typeface="B Nazanin" panose="00000400000000000000" pitchFamily="2" charset="-78"/>
              </a:rPr>
              <a:t> جی شد. در این طرح، تولید انبوه ماده آغازین </a:t>
            </a:r>
            <a:r>
              <a:rPr lang="fa-IR" sz="1800" kern="0" dirty="0" err="1">
                <a:effectLst/>
                <a:latin typeface="Calibri" panose="020F0502020204030204" pitchFamily="34" charset="0"/>
                <a:ea typeface="Calibri" panose="020F0502020204030204" pitchFamily="34" charset="0"/>
                <a:cs typeface="B Nazanin" panose="00000400000000000000" pitchFamily="2" charset="-78"/>
              </a:rPr>
              <a:t>پنی‌سیلین</a:t>
            </a:r>
            <a:r>
              <a:rPr lang="fa-IR" sz="1800" kern="0" dirty="0">
                <a:effectLst/>
                <a:latin typeface="Calibri" panose="020F0502020204030204" pitchFamily="34" charset="0"/>
                <a:ea typeface="Calibri" panose="020F0502020204030204" pitchFamily="34" charset="0"/>
                <a:cs typeface="B Nazanin" panose="00000400000000000000" pitchFamily="2" charset="-78"/>
              </a:rPr>
              <a:t> جی و ماده حد واسط 6</a:t>
            </a:r>
            <a:r>
              <a:rPr lang="en-US" sz="1800" kern="0" dirty="0">
                <a:effectLst/>
                <a:latin typeface="Calibri" panose="020F0502020204030204" pitchFamily="34" charset="0"/>
                <a:ea typeface="Calibri" panose="020F0502020204030204" pitchFamily="34" charset="0"/>
                <a:cs typeface="B Nazanin" panose="00000400000000000000" pitchFamily="2" charset="-78"/>
              </a:rPr>
              <a:t>APA</a:t>
            </a:r>
            <a:r>
              <a:rPr lang="fa-IR" sz="1800" kern="0" dirty="0">
                <a:effectLst/>
                <a:latin typeface="Calibri" panose="020F0502020204030204" pitchFamily="34" charset="0"/>
                <a:ea typeface="Calibri" panose="020F0502020204030204" pitchFamily="34" charset="0"/>
                <a:cs typeface="B Nazanin" panose="00000400000000000000" pitchFamily="2" charset="-78"/>
              </a:rPr>
              <a:t> </a:t>
            </a:r>
            <a:r>
              <a:rPr lang="en-US" sz="1800" kern="0" dirty="0">
                <a:effectLst/>
                <a:latin typeface="Calibri" panose="020F0502020204030204" pitchFamily="34" charset="0"/>
                <a:ea typeface="Calibri" panose="020F0502020204030204" pitchFamily="34" charset="0"/>
                <a:cs typeface="B Nazanin" panose="00000400000000000000" pitchFamily="2" charset="-78"/>
              </a:rPr>
              <a:t>  </a:t>
            </a:r>
            <a:r>
              <a:rPr lang="fa-IR" sz="1800" kern="0" dirty="0">
                <a:effectLst/>
                <a:latin typeface="Calibri" panose="020F0502020204030204" pitchFamily="34" charset="0"/>
                <a:ea typeface="Calibri" panose="020F0502020204030204" pitchFamily="34" charset="0"/>
                <a:cs typeface="B Nazanin" panose="00000400000000000000" pitchFamily="2" charset="-78"/>
              </a:rPr>
              <a:t>با استفاده از فناوری آن زمان انجام شد که البته این ماده درحال حاضر به عنوان یک محصول نهایی از رده خارج شده است و به عنوان یکی از محصول های میانی دارویی مورد استفاده قرار می گیرد. در پی شیوع بیماری کووید-19 در سال 1398، این شرکت از تابستان سال 1399 اقدام به ساخت سالن تولید واکسن کرد. در این راستا به موازات ضرورت انتقال از مرحله آزمایشگاهی به تولید نیمه صنعتی و صنعتی و با توجه به وجود تجربه و دانش تولید صنعتی واکسن در شرکت </a:t>
            </a:r>
            <a:r>
              <a:rPr lang="fa-IR" sz="1800" kern="0" dirty="0" err="1">
                <a:effectLst/>
                <a:latin typeface="Calibri" panose="020F0502020204030204" pitchFamily="34" charset="0"/>
                <a:ea typeface="Calibri" panose="020F0502020204030204" pitchFamily="34" charset="0"/>
                <a:cs typeface="B Nazanin" panose="00000400000000000000" pitchFamily="2" charset="-78"/>
              </a:rPr>
              <a:t>بیوسان</a:t>
            </a:r>
            <a:r>
              <a:rPr lang="fa-IR" sz="1800" kern="0" dirty="0">
                <a:effectLst/>
                <a:latin typeface="Calibri" panose="020F0502020204030204" pitchFamily="34" charset="0"/>
                <a:ea typeface="Calibri" panose="020F0502020204030204" pitchFamily="34" charset="0"/>
                <a:cs typeface="B Nazanin" panose="00000400000000000000" pitchFamily="2" charset="-78"/>
              </a:rPr>
              <a:t> </a:t>
            </a:r>
            <a:r>
              <a:rPr lang="fa-IR" sz="1800" kern="0" dirty="0" err="1">
                <a:effectLst/>
                <a:latin typeface="Calibri" panose="020F0502020204030204" pitchFamily="34" charset="0"/>
                <a:ea typeface="Calibri" panose="020F0502020204030204" pitchFamily="34" charset="0"/>
                <a:cs typeface="B Nazanin" panose="00000400000000000000" pitchFamily="2" charset="-78"/>
              </a:rPr>
              <a:t>فارمد</a:t>
            </a:r>
            <a:r>
              <a:rPr lang="fa-IR" sz="1800" kern="0" dirty="0">
                <a:effectLst/>
                <a:latin typeface="Calibri" panose="020F0502020204030204" pitchFamily="34" charset="0"/>
                <a:ea typeface="Calibri" panose="020F0502020204030204" pitchFamily="34" charset="0"/>
                <a:cs typeface="B Nazanin" panose="00000400000000000000" pitchFamily="2" charset="-78"/>
              </a:rPr>
              <a:t>، شرکت هم گروه، قرارداد همکاری در این خصوص با موضوع کمک و همکاری فنی تدوین گردید و تجهیزات تولید متناسب با روش تولید شامل </a:t>
            </a:r>
            <a:r>
              <a:rPr lang="fa-IR" sz="1800" kern="0" dirty="0" err="1">
                <a:effectLst/>
                <a:latin typeface="Calibri" panose="020F0502020204030204" pitchFamily="34" charset="0"/>
                <a:ea typeface="Calibri" panose="020F0502020204030204" pitchFamily="34" charset="0"/>
                <a:cs typeface="B Nazanin" panose="00000400000000000000" pitchFamily="2" charset="-78"/>
              </a:rPr>
              <a:t>آکتاپایلوت</a:t>
            </a:r>
            <a:r>
              <a:rPr lang="fa-IR" sz="1800" kern="0" dirty="0">
                <a:effectLst/>
                <a:latin typeface="Calibri" panose="020F0502020204030204" pitchFamily="34" charset="0"/>
                <a:ea typeface="Calibri" panose="020F0502020204030204" pitchFamily="34" charset="0"/>
                <a:cs typeface="B Nazanin" panose="00000400000000000000" pitchFamily="2" charset="-78"/>
              </a:rPr>
              <a:t> ، </a:t>
            </a:r>
            <a:r>
              <a:rPr lang="fa-IR" sz="1800" kern="0" dirty="0" err="1">
                <a:effectLst/>
                <a:latin typeface="Calibri" panose="020F0502020204030204" pitchFamily="34" charset="0"/>
                <a:ea typeface="Calibri" panose="020F0502020204030204" pitchFamily="34" charset="0"/>
                <a:cs typeface="B Nazanin" panose="00000400000000000000" pitchFamily="2" charset="-78"/>
              </a:rPr>
              <a:t>بیوراکتورهای</a:t>
            </a:r>
            <a:r>
              <a:rPr lang="fa-IR" sz="1800" kern="0" dirty="0">
                <a:effectLst/>
                <a:latin typeface="Calibri" panose="020F0502020204030204" pitchFamily="34" charset="0"/>
                <a:ea typeface="Calibri" panose="020F0502020204030204" pitchFamily="34" charset="0"/>
                <a:cs typeface="B Nazanin" panose="00000400000000000000" pitchFamily="2" charset="-78"/>
              </a:rPr>
              <a:t> ۱۰۰ لیتری ۵۰۰ لیتری ساده، مخازن مدیا ۵۰۰ لیتری و سیستم کنترلی </a:t>
            </a:r>
            <a:r>
              <a:rPr lang="fa-IR" sz="1800" kern="0" dirty="0" err="1">
                <a:effectLst/>
                <a:latin typeface="Calibri" panose="020F0502020204030204" pitchFamily="34" charset="0"/>
                <a:ea typeface="Calibri" panose="020F0502020204030204" pitchFamily="34" charset="0"/>
                <a:cs typeface="B Nazanin" panose="00000400000000000000" pitchFamily="2" charset="-78"/>
              </a:rPr>
              <a:t>بیوراکتورها</a:t>
            </a:r>
            <a:r>
              <a:rPr lang="fa-IR" sz="1800" kern="0" dirty="0">
                <a:effectLst/>
                <a:latin typeface="Calibri" panose="020F0502020204030204" pitchFamily="34" charset="0"/>
                <a:ea typeface="Calibri" panose="020F0502020204030204" pitchFamily="34" charset="0"/>
                <a:cs typeface="B Nazanin" panose="00000400000000000000" pitchFamily="2" charset="-78"/>
              </a:rPr>
              <a:t> جهت تسریع در فرآیند تولید ، توسط </a:t>
            </a:r>
            <a:r>
              <a:rPr lang="fa-IR" sz="1800" kern="0" dirty="0" err="1">
                <a:effectLst/>
                <a:latin typeface="Calibri" panose="020F0502020204030204" pitchFamily="34" charset="0"/>
                <a:ea typeface="Calibri" panose="020F0502020204030204" pitchFamily="34" charset="0"/>
                <a:cs typeface="B Nazanin" panose="00000400000000000000" pitchFamily="2" charset="-78"/>
              </a:rPr>
              <a:t>بیوسان</a:t>
            </a:r>
            <a:r>
              <a:rPr lang="fa-IR" sz="1800" kern="0" dirty="0">
                <a:effectLst/>
                <a:latin typeface="Calibri" panose="020F0502020204030204" pitchFamily="34" charset="0"/>
                <a:ea typeface="Calibri" panose="020F0502020204030204" pitchFamily="34" charset="0"/>
                <a:cs typeface="B Nazanin" panose="00000400000000000000" pitchFamily="2" charset="-78"/>
              </a:rPr>
              <a:t> </a:t>
            </a:r>
            <a:r>
              <a:rPr lang="fa-IR" sz="1800" kern="0" dirty="0" err="1">
                <a:effectLst/>
                <a:latin typeface="Calibri" panose="020F0502020204030204" pitchFamily="34" charset="0"/>
                <a:ea typeface="Calibri" panose="020F0502020204030204" pitchFamily="34" charset="0"/>
                <a:cs typeface="B Nazanin" panose="00000400000000000000" pitchFamily="2" charset="-78"/>
              </a:rPr>
              <a:t>فارمد</a:t>
            </a:r>
            <a:r>
              <a:rPr lang="fa-IR" sz="1800" kern="0" dirty="0">
                <a:effectLst/>
                <a:latin typeface="Calibri" panose="020F0502020204030204" pitchFamily="34" charset="0"/>
                <a:ea typeface="Calibri" panose="020F0502020204030204" pitchFamily="34" charset="0"/>
                <a:cs typeface="B Nazanin" panose="00000400000000000000" pitchFamily="2" charset="-78"/>
              </a:rPr>
              <a:t> در اختیار شفا قرار گرفت. مبلغ این قرداد 740 میلیارد تومان بوده که در صورت های مالی سال 1400 و در بخش سربار ثبت گردیده است.</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BF5FADEE-0804-932C-1A61-5E8AB8CD6EB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022566" y="2560039"/>
            <a:ext cx="3096331" cy="3148582"/>
          </a:xfrm>
          <a:prstGeom prst="rect">
            <a:avLst/>
          </a:prstGeom>
          <a:noFill/>
          <a:ln>
            <a:noFill/>
          </a:ln>
        </p:spPr>
      </p:pic>
    </p:spTree>
    <p:extLst>
      <p:ext uri="{BB962C8B-B14F-4D97-AF65-F5344CB8AC3E}">
        <p14:creationId xmlns:p14="http://schemas.microsoft.com/office/powerpoint/2010/main" val="160348446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extBox 1">
            <a:extLst>
              <a:ext uri="{FF2B5EF4-FFF2-40B4-BE49-F238E27FC236}">
                <a16:creationId xmlns:a16="http://schemas.microsoft.com/office/drawing/2014/main" id="{27C804A0-154B-7D5A-8D05-C41016AAC2C8}"/>
              </a:ext>
            </a:extLst>
          </p:cNvPr>
          <p:cNvSpPr txBox="1"/>
          <p:nvPr/>
        </p:nvSpPr>
        <p:spPr>
          <a:xfrm>
            <a:off x="6096000" y="1253856"/>
            <a:ext cx="4902127" cy="4640373"/>
          </a:xfrm>
          <a:prstGeom prst="rect">
            <a:avLst/>
          </a:prstGeom>
          <a:noFill/>
        </p:spPr>
        <p:txBody>
          <a:bodyPr wrap="square" rtlCol="0">
            <a:spAutoFit/>
          </a:bodyPr>
          <a:lstStyle/>
          <a:p>
            <a:pPr marL="0" marR="0" algn="just" rtl="1">
              <a:lnSpc>
                <a:spcPct val="107000"/>
              </a:lnSpc>
              <a:spcBef>
                <a:spcPts val="0"/>
              </a:spcBef>
              <a:spcAft>
                <a:spcPts val="800"/>
              </a:spcAft>
            </a:pPr>
            <a:r>
              <a:rPr lang="fa-IR" sz="1800" kern="0" dirty="0">
                <a:effectLst/>
                <a:latin typeface="Calibri" panose="020F0502020204030204" pitchFamily="34" charset="0"/>
                <a:ea typeface="Calibri" panose="020F0502020204030204" pitchFamily="34" charset="0"/>
                <a:cs typeface="B Nazanin" panose="00000400000000000000" pitchFamily="2" charset="-78"/>
              </a:rPr>
              <a:t>در حال حاضر چندین واکسن با اثر بخشی های متفاوت جهت مصارف اورژانسی توسط سازمان های نظارتی از جمله سازمان جهانی بهداشت، </a:t>
            </a:r>
            <a:r>
              <a:rPr lang="en-US" sz="1800" kern="0" dirty="0">
                <a:effectLst/>
                <a:latin typeface="Calibri" panose="020F0502020204030204" pitchFamily="34" charset="0"/>
                <a:ea typeface="Calibri" panose="020F0502020204030204" pitchFamily="34" charset="0"/>
                <a:cs typeface="B Nazanin" panose="00000400000000000000" pitchFamily="2" charset="-78"/>
              </a:rPr>
              <a:t>USFDA </a:t>
            </a:r>
            <a:r>
              <a:rPr lang="fa-IR" sz="1800" kern="0" dirty="0">
                <a:effectLst/>
                <a:latin typeface="Calibri" panose="020F0502020204030204" pitchFamily="34" charset="0"/>
                <a:ea typeface="Calibri" panose="020F0502020204030204" pitchFamily="34" charset="0"/>
                <a:cs typeface="B Nazanin" panose="00000400000000000000" pitchFamily="2" charset="-78"/>
              </a:rPr>
              <a:t>و </a:t>
            </a:r>
            <a:r>
              <a:rPr lang="en-US" sz="1800" kern="0" dirty="0">
                <a:effectLst/>
                <a:latin typeface="Calibri" panose="020F0502020204030204" pitchFamily="34" charset="0"/>
                <a:ea typeface="Calibri" panose="020F0502020204030204" pitchFamily="34" charset="0"/>
                <a:cs typeface="B Nazanin" panose="00000400000000000000" pitchFamily="2" charset="-78"/>
              </a:rPr>
              <a:t>EMA </a:t>
            </a:r>
            <a:r>
              <a:rPr lang="fa-IR" sz="1800" kern="0" dirty="0">
                <a:effectLst/>
                <a:latin typeface="Calibri" panose="020F0502020204030204" pitchFamily="34" charset="0"/>
                <a:ea typeface="Calibri" panose="020F0502020204030204" pitchFamily="34" charset="0"/>
                <a:cs typeface="B Nazanin" panose="00000400000000000000" pitchFamily="2" charset="-78"/>
              </a:rPr>
              <a:t>تائید شده </a:t>
            </a:r>
            <a:r>
              <a:rPr lang="fa-IR" sz="1800" kern="0" dirty="0" err="1">
                <a:effectLst/>
                <a:latin typeface="Calibri" panose="020F0502020204030204" pitchFamily="34" charset="0"/>
                <a:ea typeface="Calibri" panose="020F0502020204030204" pitchFamily="34" charset="0"/>
                <a:cs typeface="B Nazanin" panose="00000400000000000000" pitchFamily="2" charset="-78"/>
              </a:rPr>
              <a:t>اند</a:t>
            </a:r>
            <a:r>
              <a:rPr lang="fa-IR" sz="1800" kern="0" dirty="0">
                <a:effectLst/>
                <a:latin typeface="Calibri" panose="020F0502020204030204" pitchFamily="34" charset="0"/>
                <a:ea typeface="Calibri" panose="020F0502020204030204" pitchFamily="34" charset="0"/>
                <a:cs typeface="B Nazanin" panose="00000400000000000000" pitchFamily="2" charset="-78"/>
              </a:rPr>
              <a:t>. واکسن </a:t>
            </a:r>
            <a:r>
              <a:rPr lang="en-US" sz="1800" kern="0" dirty="0">
                <a:effectLst/>
                <a:latin typeface="Calibri" panose="020F0502020204030204" pitchFamily="34" charset="0"/>
                <a:ea typeface="Calibri" panose="020F0502020204030204" pitchFamily="34" charset="0"/>
                <a:cs typeface="B Nazanin" panose="00000400000000000000" pitchFamily="2" charset="-78"/>
              </a:rPr>
              <a:t>Pfizer/BioNTech </a:t>
            </a:r>
            <a:r>
              <a:rPr lang="fa-IR" sz="1800" kern="0" dirty="0">
                <a:effectLst/>
                <a:latin typeface="Calibri" panose="020F0502020204030204" pitchFamily="34" charset="0"/>
                <a:ea typeface="Calibri" panose="020F0502020204030204" pitchFamily="34" charset="0"/>
                <a:cs typeface="B Nazanin" panose="00000400000000000000" pitchFamily="2" charset="-78"/>
              </a:rPr>
              <a:t>۹۵%، </a:t>
            </a:r>
            <a:r>
              <a:rPr lang="en-US" sz="1800" kern="0" dirty="0">
                <a:effectLst/>
                <a:latin typeface="Calibri" panose="020F0502020204030204" pitchFamily="34" charset="0"/>
                <a:ea typeface="Calibri" panose="020F0502020204030204" pitchFamily="34" charset="0"/>
                <a:cs typeface="B Nazanin" panose="00000400000000000000" pitchFamily="2" charset="-78"/>
              </a:rPr>
              <a:t>Gamaleya </a:t>
            </a:r>
            <a:r>
              <a:rPr lang="fa-IR" sz="1800" kern="0" dirty="0">
                <a:effectLst/>
                <a:latin typeface="Calibri" panose="020F0502020204030204" pitchFamily="34" charset="0"/>
                <a:ea typeface="Calibri" panose="020F0502020204030204" pitchFamily="34" charset="0"/>
                <a:cs typeface="B Nazanin" panose="00000400000000000000" pitchFamily="2" charset="-78"/>
              </a:rPr>
              <a:t>۹۲%، </a:t>
            </a:r>
            <a:r>
              <a:rPr lang="en-US" sz="1800" kern="0" dirty="0">
                <a:effectLst/>
                <a:latin typeface="Calibri" panose="020F0502020204030204" pitchFamily="34" charset="0"/>
                <a:ea typeface="Calibri" panose="020F0502020204030204" pitchFamily="34" charset="0"/>
                <a:cs typeface="B Nazanin" panose="00000400000000000000" pitchFamily="2" charset="-78"/>
              </a:rPr>
              <a:t>Moderna </a:t>
            </a:r>
            <a:r>
              <a:rPr lang="fa-IR" sz="1800" kern="0" dirty="0">
                <a:effectLst/>
                <a:latin typeface="Calibri" panose="020F0502020204030204" pitchFamily="34" charset="0"/>
                <a:ea typeface="Calibri" panose="020F0502020204030204" pitchFamily="34" charset="0"/>
                <a:cs typeface="B Nazanin" panose="00000400000000000000" pitchFamily="2" charset="-78"/>
              </a:rPr>
              <a:t>۹۴.۵% ، </a:t>
            </a:r>
            <a:r>
              <a:rPr lang="en-US" sz="1800" kern="0" dirty="0">
                <a:effectLst/>
                <a:latin typeface="Calibri" panose="020F0502020204030204" pitchFamily="34" charset="0"/>
                <a:ea typeface="Calibri" panose="020F0502020204030204" pitchFamily="34" charset="0"/>
                <a:cs typeface="B Nazanin" panose="00000400000000000000" pitchFamily="2" charset="-78"/>
              </a:rPr>
              <a:t>Sputnik V </a:t>
            </a:r>
            <a:r>
              <a:rPr lang="fa-IR" sz="1800" kern="0" dirty="0">
                <a:effectLst/>
                <a:latin typeface="Calibri" panose="020F0502020204030204" pitchFamily="34" charset="0"/>
                <a:ea typeface="Calibri" panose="020F0502020204030204" pitchFamily="34" charset="0"/>
                <a:cs typeface="B Nazanin" panose="00000400000000000000" pitchFamily="2" charset="-78"/>
              </a:rPr>
              <a:t>۹۲%و </a:t>
            </a:r>
            <a:r>
              <a:rPr lang="en-US" sz="1800" kern="0" dirty="0">
                <a:effectLst/>
                <a:latin typeface="Calibri" panose="020F0502020204030204" pitchFamily="34" charset="0"/>
                <a:ea typeface="Calibri" panose="020F0502020204030204" pitchFamily="34" charset="0"/>
                <a:cs typeface="B Nazanin" panose="00000400000000000000" pitchFamily="2" charset="-78"/>
              </a:rPr>
              <a:t>AstraZeneca </a:t>
            </a:r>
            <a:r>
              <a:rPr lang="fa-IR" sz="1800" kern="0" dirty="0">
                <a:effectLst/>
                <a:latin typeface="Calibri" panose="020F0502020204030204" pitchFamily="34" charset="0"/>
                <a:ea typeface="Calibri" panose="020F0502020204030204" pitchFamily="34" charset="0"/>
                <a:cs typeface="B Nazanin" panose="00000400000000000000" pitchFamily="2" charset="-78"/>
              </a:rPr>
              <a:t>۷۰% اثر بخشی داشته </a:t>
            </a:r>
            <a:r>
              <a:rPr lang="fa-IR" sz="1800" kern="0" dirty="0" err="1">
                <a:effectLst/>
                <a:latin typeface="Calibri" panose="020F0502020204030204" pitchFamily="34" charset="0"/>
                <a:ea typeface="Calibri" panose="020F0502020204030204" pitchFamily="34" charset="0"/>
                <a:cs typeface="B Nazanin" panose="00000400000000000000" pitchFamily="2" charset="-78"/>
              </a:rPr>
              <a:t>اند</a:t>
            </a:r>
            <a:r>
              <a:rPr lang="fa-IR" sz="1800" kern="0" dirty="0">
                <a:effectLst/>
                <a:latin typeface="Calibri" panose="020F0502020204030204" pitchFamily="34" charset="0"/>
                <a:ea typeface="Calibri" panose="020F0502020204030204" pitchFamily="34" charset="0"/>
                <a:cs typeface="B Nazanin" panose="00000400000000000000" pitchFamily="2" charset="-78"/>
              </a:rPr>
              <a:t>.</a:t>
            </a:r>
          </a:p>
          <a:p>
            <a:pPr marL="0" marR="0" algn="just" rtl="1">
              <a:lnSpc>
                <a:spcPct val="107000"/>
              </a:lnSpc>
              <a:spcBef>
                <a:spcPts val="0"/>
              </a:spcBef>
              <a:spcAft>
                <a:spcPts val="800"/>
              </a:spcAft>
            </a:pPr>
            <a:r>
              <a:rPr lang="fa-IR" sz="1800" kern="0" dirty="0">
                <a:effectLst/>
                <a:latin typeface="Calibri" panose="020F0502020204030204" pitchFamily="34" charset="0"/>
                <a:ea typeface="Calibri" panose="020F0502020204030204" pitchFamily="34" charset="0"/>
                <a:cs typeface="B Nazanin" panose="00000400000000000000" pitchFamily="2" charset="-78"/>
              </a:rPr>
              <a:t>دسته دیگری از دارو های نسبتا جدید شرکت (بعد از واکسن </a:t>
            </a:r>
            <a:r>
              <a:rPr lang="fa-IR" sz="1800" kern="0" dirty="0" err="1">
                <a:effectLst/>
                <a:latin typeface="Calibri" panose="020F0502020204030204" pitchFamily="34" charset="0"/>
                <a:ea typeface="Calibri" panose="020F0502020204030204" pitchFamily="34" charset="0"/>
                <a:cs typeface="B Nazanin" panose="00000400000000000000" pitchFamily="2" charset="-78"/>
              </a:rPr>
              <a:t>کرونا</a:t>
            </a:r>
            <a:r>
              <a:rPr lang="fa-IR" sz="1800" kern="0" dirty="0">
                <a:effectLst/>
                <a:latin typeface="Calibri" panose="020F0502020204030204" pitchFamily="34" charset="0"/>
                <a:ea typeface="Calibri" panose="020F0502020204030204" pitchFamily="34" charset="0"/>
                <a:cs typeface="B Nazanin" panose="00000400000000000000" pitchFamily="2" charset="-78"/>
              </a:rPr>
              <a:t>) دارو های </a:t>
            </a:r>
            <a:r>
              <a:rPr lang="fa-IR" sz="1800" kern="0" dirty="0" err="1">
                <a:effectLst/>
                <a:latin typeface="Calibri" panose="020F0502020204030204" pitchFamily="34" charset="0"/>
                <a:ea typeface="Calibri" panose="020F0502020204030204" pitchFamily="34" charset="0"/>
                <a:cs typeface="B Nazanin" panose="00000400000000000000" pitchFamily="2" charset="-78"/>
              </a:rPr>
              <a:t>ماکرولیدی</a:t>
            </a:r>
            <a:r>
              <a:rPr lang="fa-IR" sz="1800" kern="0" dirty="0">
                <a:effectLst/>
                <a:latin typeface="Calibri" panose="020F0502020204030204" pitchFamily="34" charset="0"/>
                <a:ea typeface="Calibri" panose="020F0502020204030204" pitchFamily="34" charset="0"/>
                <a:cs typeface="B Nazanin" panose="00000400000000000000" pitchFamily="2" charset="-78"/>
              </a:rPr>
              <a:t> هستند. </a:t>
            </a:r>
            <a:r>
              <a:rPr lang="fa-IR" sz="1800" kern="0" dirty="0" err="1">
                <a:effectLst/>
                <a:latin typeface="Calibri" panose="020F0502020204030204" pitchFamily="34" charset="0"/>
                <a:ea typeface="Calibri" panose="020F0502020204030204" pitchFamily="34" charset="0"/>
                <a:cs typeface="B Nazanin" panose="00000400000000000000" pitchFamily="2" charset="-78"/>
              </a:rPr>
              <a:t>ماکرولیدها</a:t>
            </a:r>
            <a:r>
              <a:rPr lang="fa-IR" sz="1800" kern="0" dirty="0">
                <a:effectLst/>
                <a:latin typeface="Calibri" panose="020F0502020204030204" pitchFamily="34" charset="0"/>
                <a:ea typeface="Calibri" panose="020F0502020204030204" pitchFamily="34" charset="0"/>
                <a:cs typeface="B Nazanin" panose="00000400000000000000" pitchFamily="2" charset="-78"/>
              </a:rPr>
              <a:t> دسته ای از آنتی </a:t>
            </a:r>
            <a:r>
              <a:rPr lang="fa-IR" sz="1800" kern="0" dirty="0" err="1">
                <a:effectLst/>
                <a:latin typeface="Calibri" panose="020F0502020204030204" pitchFamily="34" charset="0"/>
                <a:ea typeface="Calibri" panose="020F0502020204030204" pitchFamily="34" charset="0"/>
                <a:cs typeface="B Nazanin" panose="00000400000000000000" pitchFamily="2" charset="-78"/>
              </a:rPr>
              <a:t>بیوتیک‌ها</a:t>
            </a:r>
            <a:r>
              <a:rPr lang="fa-IR" sz="1800" kern="0" dirty="0">
                <a:effectLst/>
                <a:latin typeface="Calibri" panose="020F0502020204030204" pitchFamily="34" charset="0"/>
                <a:ea typeface="Calibri" panose="020F0502020204030204" pitchFamily="34" charset="0"/>
                <a:cs typeface="B Nazanin" panose="00000400000000000000" pitchFamily="2" charset="-78"/>
              </a:rPr>
              <a:t> هستند که حاوی یک حلقه بزرگ </a:t>
            </a:r>
            <a:r>
              <a:rPr lang="fa-IR" sz="1800" kern="0" dirty="0" err="1">
                <a:effectLst/>
                <a:latin typeface="Calibri" panose="020F0502020204030204" pitchFamily="34" charset="0"/>
                <a:ea typeface="Calibri" panose="020F0502020204030204" pitchFamily="34" charset="0"/>
                <a:cs typeface="B Nazanin" panose="00000400000000000000" pitchFamily="2" charset="-78"/>
              </a:rPr>
              <a:t>ماکروسیکلیک</a:t>
            </a:r>
            <a:r>
              <a:rPr lang="fa-IR" sz="1800" kern="0" dirty="0">
                <a:effectLst/>
                <a:latin typeface="Calibri" panose="020F0502020204030204" pitchFamily="34" charset="0"/>
                <a:ea typeface="Calibri" panose="020F0502020204030204" pitchFamily="34" charset="0"/>
                <a:cs typeface="B Nazanin" panose="00000400000000000000" pitchFamily="2" charset="-78"/>
              </a:rPr>
              <a:t> </a:t>
            </a:r>
            <a:r>
              <a:rPr lang="fa-IR" sz="1800" kern="0" dirty="0" err="1">
                <a:effectLst/>
                <a:latin typeface="Calibri" panose="020F0502020204030204" pitchFamily="34" charset="0"/>
                <a:ea typeface="Calibri" panose="020F0502020204030204" pitchFamily="34" charset="0"/>
                <a:cs typeface="B Nazanin" panose="00000400000000000000" pitchFamily="2" charset="-78"/>
              </a:rPr>
              <a:t>لاکتونی</a:t>
            </a:r>
            <a:r>
              <a:rPr lang="fa-IR" sz="1800" kern="0" dirty="0">
                <a:effectLst/>
                <a:latin typeface="Calibri" panose="020F0502020204030204" pitchFamily="34" charset="0"/>
                <a:ea typeface="Calibri" panose="020F0502020204030204" pitchFamily="34" charset="0"/>
                <a:cs typeface="B Nazanin" panose="00000400000000000000" pitchFamily="2" charset="-78"/>
              </a:rPr>
              <a:t> (حلقه </a:t>
            </a:r>
            <a:r>
              <a:rPr lang="fa-IR" sz="1800" kern="0" dirty="0" err="1">
                <a:effectLst/>
                <a:latin typeface="Calibri" panose="020F0502020204030204" pitchFamily="34" charset="0"/>
                <a:ea typeface="Calibri" panose="020F0502020204030204" pitchFamily="34" charset="0"/>
                <a:cs typeface="B Nazanin" panose="00000400000000000000" pitchFamily="2" charset="-78"/>
              </a:rPr>
              <a:t>ماکرولید</a:t>
            </a:r>
            <a:r>
              <a:rPr lang="fa-IR" sz="1800" kern="0" dirty="0">
                <a:effectLst/>
                <a:latin typeface="Calibri" panose="020F0502020204030204" pitchFamily="34" charset="0"/>
                <a:ea typeface="Calibri" panose="020F0502020204030204" pitchFamily="34" charset="0"/>
                <a:cs typeface="B Nazanin" panose="00000400000000000000" pitchFamily="2" charset="-78"/>
              </a:rPr>
              <a:t>) هستند. از مهمترین داروهای این دسته میتوان از </a:t>
            </a:r>
            <a:r>
              <a:rPr lang="fa-IR" sz="1800" kern="0" dirty="0" err="1">
                <a:effectLst/>
                <a:latin typeface="Calibri" panose="020F0502020204030204" pitchFamily="34" charset="0"/>
                <a:ea typeface="Calibri" panose="020F0502020204030204" pitchFamily="34" charset="0"/>
                <a:cs typeface="B Nazanin" panose="00000400000000000000" pitchFamily="2" charset="-78"/>
              </a:rPr>
              <a:t>اریترومایسین</a:t>
            </a:r>
            <a:r>
              <a:rPr lang="fa-IR" sz="1800" kern="0" dirty="0">
                <a:effectLst/>
                <a:latin typeface="Calibri" panose="020F0502020204030204" pitchFamily="34" charset="0"/>
                <a:ea typeface="Calibri" panose="020F0502020204030204" pitchFamily="34" charset="0"/>
                <a:cs typeface="B Nazanin" panose="00000400000000000000" pitchFamily="2" charset="-78"/>
              </a:rPr>
              <a:t>، </a:t>
            </a:r>
            <a:r>
              <a:rPr lang="fa-IR" sz="1800" kern="0" dirty="0" err="1">
                <a:effectLst/>
                <a:latin typeface="Calibri" panose="020F0502020204030204" pitchFamily="34" charset="0"/>
                <a:ea typeface="Calibri" panose="020F0502020204030204" pitchFamily="34" charset="0"/>
                <a:cs typeface="B Nazanin" panose="00000400000000000000" pitchFamily="2" charset="-78"/>
              </a:rPr>
              <a:t>آزیترومایسین</a:t>
            </a:r>
            <a:r>
              <a:rPr lang="fa-IR" sz="1800" kern="0" dirty="0">
                <a:effectLst/>
                <a:latin typeface="Calibri" panose="020F0502020204030204" pitchFamily="34" charset="0"/>
                <a:ea typeface="Calibri" panose="020F0502020204030204" pitchFamily="34" charset="0"/>
                <a:cs typeface="B Nazanin" panose="00000400000000000000" pitchFamily="2" charset="-78"/>
              </a:rPr>
              <a:t> و </a:t>
            </a:r>
            <a:r>
              <a:rPr lang="fa-IR" sz="1800" kern="0" dirty="0" err="1">
                <a:effectLst/>
                <a:latin typeface="Calibri" panose="020F0502020204030204" pitchFamily="34" charset="0"/>
                <a:ea typeface="Calibri" panose="020F0502020204030204" pitchFamily="34" charset="0"/>
                <a:cs typeface="B Nazanin" panose="00000400000000000000" pitchFamily="2" charset="-78"/>
              </a:rPr>
              <a:t>کلاریترومایسین</a:t>
            </a:r>
            <a:r>
              <a:rPr lang="fa-IR" sz="1800" kern="0" dirty="0">
                <a:effectLst/>
                <a:latin typeface="Calibri" panose="020F0502020204030204" pitchFamily="34" charset="0"/>
                <a:ea typeface="Calibri" panose="020F0502020204030204" pitchFamily="34" charset="0"/>
                <a:cs typeface="B Nazanin" panose="00000400000000000000" pitchFamily="2" charset="-78"/>
              </a:rPr>
              <a:t> اسم برد. </a:t>
            </a:r>
            <a:r>
              <a:rPr lang="fa-IR" sz="1800" kern="0" dirty="0" err="1">
                <a:effectLst/>
                <a:latin typeface="Calibri" panose="020F0502020204030204" pitchFamily="34" charset="0"/>
                <a:ea typeface="Calibri" panose="020F0502020204030204" pitchFamily="34" charset="0"/>
                <a:cs typeface="B Nazanin" panose="00000400000000000000" pitchFamily="2" charset="-78"/>
              </a:rPr>
              <a:t>ماکرولیدها</a:t>
            </a:r>
            <a:r>
              <a:rPr lang="fa-IR" sz="1800" kern="0" dirty="0">
                <a:effectLst/>
                <a:latin typeface="Calibri" panose="020F0502020204030204" pitchFamily="34" charset="0"/>
                <a:ea typeface="Calibri" panose="020F0502020204030204" pitchFamily="34" charset="0"/>
                <a:cs typeface="B Nazanin" panose="00000400000000000000" pitchFamily="2" charset="-78"/>
              </a:rPr>
              <a:t> </a:t>
            </a:r>
            <a:r>
              <a:rPr lang="fa-IR" sz="1800" kern="0" dirty="0" err="1">
                <a:effectLst/>
                <a:latin typeface="Calibri" panose="020F0502020204030204" pitchFamily="34" charset="0"/>
                <a:ea typeface="Calibri" panose="020F0502020204030204" pitchFamily="34" charset="0"/>
                <a:cs typeface="B Nazanin" panose="00000400000000000000" pitchFamily="2" charset="-78"/>
              </a:rPr>
              <a:t>آنتی‏بیوتیک‌هایی</a:t>
            </a:r>
            <a:r>
              <a:rPr lang="fa-IR" sz="1800" kern="0" dirty="0">
                <a:effectLst/>
                <a:latin typeface="Calibri" panose="020F0502020204030204" pitchFamily="34" charset="0"/>
                <a:ea typeface="Calibri" panose="020F0502020204030204" pitchFamily="34" charset="0"/>
                <a:cs typeface="B Nazanin" panose="00000400000000000000" pitchFamily="2" charset="-78"/>
              </a:rPr>
              <a:t> برای درمان عفونت های تنفسی هستند به این دلیل که بر علیه </a:t>
            </a:r>
            <a:r>
              <a:rPr lang="fa-IR" sz="1800" kern="0" dirty="0" err="1">
                <a:effectLst/>
                <a:latin typeface="Calibri" panose="020F0502020204030204" pitchFamily="34" charset="0"/>
                <a:ea typeface="Calibri" panose="020F0502020204030204" pitchFamily="34" charset="0"/>
                <a:cs typeface="B Nazanin" panose="00000400000000000000" pitchFamily="2" charset="-78"/>
              </a:rPr>
              <a:t>استرپتوکوک</a:t>
            </a:r>
            <a:r>
              <a:rPr lang="fa-IR" sz="1800" kern="0" dirty="0">
                <a:effectLst/>
                <a:latin typeface="Calibri" panose="020F0502020204030204" pitchFamily="34" charset="0"/>
                <a:ea typeface="Calibri" panose="020F0502020204030204" pitchFamily="34" charset="0"/>
                <a:cs typeface="B Nazanin" panose="00000400000000000000" pitchFamily="2" charset="-78"/>
              </a:rPr>
              <a:t> </a:t>
            </a:r>
            <a:r>
              <a:rPr lang="fa-IR" sz="1800" kern="0" dirty="0" err="1">
                <a:effectLst/>
                <a:latin typeface="Calibri" panose="020F0502020204030204" pitchFamily="34" charset="0"/>
                <a:ea typeface="Calibri" panose="020F0502020204030204" pitchFamily="34" charset="0"/>
                <a:cs typeface="B Nazanin" panose="00000400000000000000" pitchFamily="2" charset="-78"/>
              </a:rPr>
              <a:t>پنومونیه</a:t>
            </a:r>
            <a:r>
              <a:rPr lang="fa-IR" sz="1800" kern="0" dirty="0">
                <a:effectLst/>
                <a:latin typeface="Calibri" panose="020F0502020204030204" pitchFamily="34" charset="0"/>
                <a:ea typeface="Calibri" panose="020F0502020204030204" pitchFamily="34" charset="0"/>
                <a:cs typeface="B Nazanin" panose="00000400000000000000" pitchFamily="2" charset="-78"/>
              </a:rPr>
              <a:t> و </a:t>
            </a:r>
            <a:r>
              <a:rPr lang="fa-IR" sz="1800" kern="0" dirty="0" err="1">
                <a:effectLst/>
                <a:latin typeface="Calibri" panose="020F0502020204030204" pitchFamily="34" charset="0"/>
                <a:ea typeface="Calibri" panose="020F0502020204030204" pitchFamily="34" charset="0"/>
                <a:cs typeface="B Nazanin" panose="00000400000000000000" pitchFamily="2" charset="-78"/>
              </a:rPr>
              <a:t>استرپتوکوک</a:t>
            </a:r>
            <a:r>
              <a:rPr lang="fa-IR" sz="1800" kern="0" dirty="0">
                <a:effectLst/>
                <a:latin typeface="Calibri" panose="020F0502020204030204" pitchFamily="34" charset="0"/>
                <a:ea typeface="Calibri" panose="020F0502020204030204" pitchFamily="34" charset="0"/>
                <a:cs typeface="B Nazanin" panose="00000400000000000000" pitchFamily="2" charset="-78"/>
              </a:rPr>
              <a:t> </a:t>
            </a:r>
            <a:r>
              <a:rPr lang="fa-IR" sz="1800" kern="0" dirty="0" err="1">
                <a:effectLst/>
                <a:latin typeface="Calibri" panose="020F0502020204030204" pitchFamily="34" charset="0"/>
                <a:ea typeface="Calibri" panose="020F0502020204030204" pitchFamily="34" charset="0"/>
                <a:cs typeface="B Nazanin" panose="00000400000000000000" pitchFamily="2" charset="-78"/>
              </a:rPr>
              <a:t>پیوژنز</a:t>
            </a:r>
            <a:r>
              <a:rPr lang="fa-IR" sz="1800" kern="0" dirty="0">
                <a:effectLst/>
                <a:latin typeface="Calibri" panose="020F0502020204030204" pitchFamily="34" charset="0"/>
                <a:ea typeface="Calibri" panose="020F0502020204030204" pitchFamily="34" charset="0"/>
                <a:cs typeface="B Nazanin" panose="00000400000000000000" pitchFamily="2" charset="-78"/>
              </a:rPr>
              <a:t>(گروه </a:t>
            </a:r>
            <a:r>
              <a:rPr lang="fa-IR" sz="1800" kern="0" dirty="0" err="1">
                <a:effectLst/>
                <a:latin typeface="Calibri" panose="020F0502020204030204" pitchFamily="34" charset="0"/>
                <a:ea typeface="Calibri" panose="020F0502020204030204" pitchFamily="34" charset="0"/>
                <a:cs typeface="B Nazanin" panose="00000400000000000000" pitchFamily="2" charset="-78"/>
              </a:rPr>
              <a:t>استرپتوکوکی</a:t>
            </a:r>
            <a:r>
              <a:rPr lang="fa-IR" sz="1800" kern="0" dirty="0">
                <a:effectLst/>
                <a:latin typeface="Calibri" panose="020F0502020204030204" pitchFamily="34" charset="0"/>
                <a:ea typeface="Calibri" panose="020F0502020204030204" pitchFamily="34" charset="0"/>
                <a:cs typeface="B Nazanin" panose="00000400000000000000" pitchFamily="2" charset="-78"/>
              </a:rPr>
              <a:t>) و ارگانیسم های آتیپیک مانند </a:t>
            </a:r>
            <a:r>
              <a:rPr lang="fa-IR" sz="1800" kern="0" dirty="0" err="1">
                <a:effectLst/>
                <a:latin typeface="Calibri" panose="020F0502020204030204" pitchFamily="34" charset="0"/>
                <a:ea typeface="Calibri" panose="020F0502020204030204" pitchFamily="34" charset="0"/>
                <a:cs typeface="B Nazanin" panose="00000400000000000000" pitchFamily="2" charset="-78"/>
              </a:rPr>
              <a:t>لژیونلا</a:t>
            </a:r>
            <a:r>
              <a:rPr lang="fa-IR" sz="1800" kern="0" dirty="0">
                <a:effectLst/>
                <a:latin typeface="Calibri" panose="020F0502020204030204" pitchFamily="34" charset="0"/>
                <a:ea typeface="Calibri" panose="020F0502020204030204" pitchFamily="34" charset="0"/>
                <a:cs typeface="B Nazanin" panose="00000400000000000000" pitchFamily="2" charset="-78"/>
              </a:rPr>
              <a:t> </a:t>
            </a:r>
            <a:r>
              <a:rPr lang="fa-IR" sz="1800" kern="0" dirty="0" err="1">
                <a:effectLst/>
                <a:latin typeface="Calibri" panose="020F0502020204030204" pitchFamily="34" charset="0"/>
                <a:ea typeface="Calibri" panose="020F0502020204030204" pitchFamily="34" charset="0"/>
                <a:cs typeface="B Nazanin" panose="00000400000000000000" pitchFamily="2" charset="-78"/>
              </a:rPr>
              <a:t>پنوموفیلا</a:t>
            </a:r>
            <a:r>
              <a:rPr lang="fa-IR" sz="1800" kern="0" dirty="0">
                <a:effectLst/>
                <a:latin typeface="Calibri" panose="020F0502020204030204" pitchFamily="34" charset="0"/>
                <a:ea typeface="Calibri" panose="020F0502020204030204" pitchFamily="34" charset="0"/>
                <a:cs typeface="B Nazanin" panose="00000400000000000000" pitchFamily="2" charset="-78"/>
              </a:rPr>
              <a:t>، </a:t>
            </a:r>
            <a:r>
              <a:rPr lang="fa-IR" sz="1800" kern="0" dirty="0" err="1">
                <a:effectLst/>
                <a:latin typeface="Calibri" panose="020F0502020204030204" pitchFamily="34" charset="0"/>
                <a:ea typeface="Calibri" panose="020F0502020204030204" pitchFamily="34" charset="0"/>
                <a:cs typeface="B Nazanin" panose="00000400000000000000" pitchFamily="2" charset="-78"/>
              </a:rPr>
              <a:t>مایکوپلاسما</a:t>
            </a:r>
            <a:r>
              <a:rPr lang="fa-IR" sz="1800" kern="0" dirty="0">
                <a:effectLst/>
                <a:latin typeface="Calibri" panose="020F0502020204030204" pitchFamily="34" charset="0"/>
                <a:ea typeface="Calibri" panose="020F0502020204030204" pitchFamily="34" charset="0"/>
                <a:cs typeface="B Nazanin" panose="00000400000000000000" pitchFamily="2" charset="-78"/>
              </a:rPr>
              <a:t> </a:t>
            </a:r>
            <a:r>
              <a:rPr lang="fa-IR" sz="1800" kern="0" dirty="0" err="1">
                <a:effectLst/>
                <a:latin typeface="Calibri" panose="020F0502020204030204" pitchFamily="34" charset="0"/>
                <a:ea typeface="Calibri" panose="020F0502020204030204" pitchFamily="34" charset="0"/>
                <a:cs typeface="B Nazanin" panose="00000400000000000000" pitchFamily="2" charset="-78"/>
              </a:rPr>
              <a:t>پنومونیه</a:t>
            </a:r>
            <a:r>
              <a:rPr lang="fa-IR" sz="1800" kern="0" dirty="0">
                <a:effectLst/>
                <a:latin typeface="Calibri" panose="020F0502020204030204" pitchFamily="34" charset="0"/>
                <a:ea typeface="Calibri" panose="020F0502020204030204" pitchFamily="34" charset="0"/>
                <a:cs typeface="B Nazanin" panose="00000400000000000000" pitchFamily="2" charset="-78"/>
              </a:rPr>
              <a:t> و کلامیدیا </a:t>
            </a:r>
            <a:r>
              <a:rPr lang="fa-IR" sz="1800" kern="0" dirty="0" err="1">
                <a:effectLst/>
                <a:latin typeface="Calibri" panose="020F0502020204030204" pitchFamily="34" charset="0"/>
                <a:ea typeface="Calibri" panose="020F0502020204030204" pitchFamily="34" charset="0"/>
                <a:cs typeface="B Nazanin" panose="00000400000000000000" pitchFamily="2" charset="-78"/>
              </a:rPr>
              <a:t>پنومونیه</a:t>
            </a:r>
            <a:r>
              <a:rPr lang="fa-IR" sz="1800" kern="0" dirty="0">
                <a:effectLst/>
                <a:latin typeface="Calibri" panose="020F0502020204030204" pitchFamily="34" charset="0"/>
                <a:ea typeface="Calibri" panose="020F0502020204030204" pitchFamily="34" charset="0"/>
                <a:cs typeface="B Nazanin" panose="00000400000000000000" pitchFamily="2" charset="-78"/>
              </a:rPr>
              <a:t> فعالیت </a:t>
            </a:r>
            <a:r>
              <a:rPr lang="fa-IR" sz="1800" kern="0" dirty="0" err="1">
                <a:effectLst/>
                <a:latin typeface="Calibri" panose="020F0502020204030204" pitchFamily="34" charset="0"/>
                <a:ea typeface="Calibri" panose="020F0502020204030204" pitchFamily="34" charset="0"/>
                <a:cs typeface="B Nazanin" panose="00000400000000000000" pitchFamily="2" charset="-78"/>
              </a:rPr>
              <a:t>می‏کنند</a:t>
            </a:r>
            <a:r>
              <a:rPr lang="fa-IR" sz="1800" kern="0" dirty="0">
                <a:effectLst/>
                <a:latin typeface="Calibri" panose="020F0502020204030204" pitchFamily="34" charset="0"/>
                <a:ea typeface="Calibri" panose="020F0502020204030204" pitchFamily="34" charset="0"/>
                <a:cs typeface="B Nazanin" panose="00000400000000000000" pitchFamily="2" charset="-78"/>
              </a:rPr>
              <a:t>. </a:t>
            </a:r>
          </a:p>
        </p:txBody>
      </p:sp>
      <p:pic>
        <p:nvPicPr>
          <p:cNvPr id="3" name="Picture 2">
            <a:extLst>
              <a:ext uri="{FF2B5EF4-FFF2-40B4-BE49-F238E27FC236}">
                <a16:creationId xmlns:a16="http://schemas.microsoft.com/office/drawing/2014/main" id="{8EF63A58-5DBB-B5B2-0FD6-79FF062620DB}"/>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52754" y="1968058"/>
            <a:ext cx="4284559" cy="3211968"/>
          </a:xfrm>
          <a:prstGeom prst="rect">
            <a:avLst/>
          </a:prstGeom>
          <a:noFill/>
          <a:ln>
            <a:noFill/>
          </a:ln>
        </p:spPr>
      </p:pic>
    </p:spTree>
    <p:extLst>
      <p:ext uri="{BB962C8B-B14F-4D97-AF65-F5344CB8AC3E}">
        <p14:creationId xmlns:p14="http://schemas.microsoft.com/office/powerpoint/2010/main" val="241988005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extBox 1">
            <a:extLst>
              <a:ext uri="{FF2B5EF4-FFF2-40B4-BE49-F238E27FC236}">
                <a16:creationId xmlns:a16="http://schemas.microsoft.com/office/drawing/2014/main" id="{27C804A0-154B-7D5A-8D05-C41016AAC2C8}"/>
              </a:ext>
            </a:extLst>
          </p:cNvPr>
          <p:cNvSpPr txBox="1"/>
          <p:nvPr/>
        </p:nvSpPr>
        <p:spPr>
          <a:xfrm>
            <a:off x="1193873" y="1288361"/>
            <a:ext cx="4902127" cy="4640373"/>
          </a:xfrm>
          <a:prstGeom prst="rect">
            <a:avLst/>
          </a:prstGeom>
          <a:noFill/>
        </p:spPr>
        <p:txBody>
          <a:bodyPr wrap="square" rtlCol="0">
            <a:spAutoFit/>
          </a:bodyPr>
          <a:lstStyle/>
          <a:p>
            <a:pPr marL="0" marR="0" algn="just" rtl="1">
              <a:lnSpc>
                <a:spcPct val="107000"/>
              </a:lnSpc>
              <a:spcBef>
                <a:spcPts val="0"/>
              </a:spcBef>
              <a:spcAft>
                <a:spcPts val="800"/>
              </a:spcAft>
            </a:pPr>
            <a:r>
              <a:rPr lang="fa-IR" sz="1800" kern="0" dirty="0">
                <a:effectLst/>
                <a:latin typeface="Calibri" panose="020F0502020204030204" pitchFamily="34" charset="0"/>
                <a:ea typeface="Calibri" panose="020F0502020204030204" pitchFamily="34" charset="0"/>
                <a:cs typeface="B Nazanin" panose="00000400000000000000" pitchFamily="2" charset="-78"/>
              </a:rPr>
              <a:t>در حال حاضر چندین واکسن با اثر بخشی های متفاوت جهت مصارف اورژانسی توسط سازمان های نظارتی از جمله سازمان جهانی بهداشت، </a:t>
            </a:r>
            <a:r>
              <a:rPr lang="en-US" sz="1800" kern="0" dirty="0">
                <a:effectLst/>
                <a:latin typeface="Calibri" panose="020F0502020204030204" pitchFamily="34" charset="0"/>
                <a:ea typeface="Calibri" panose="020F0502020204030204" pitchFamily="34" charset="0"/>
                <a:cs typeface="B Nazanin" panose="00000400000000000000" pitchFamily="2" charset="-78"/>
              </a:rPr>
              <a:t>USFDA </a:t>
            </a:r>
            <a:r>
              <a:rPr lang="fa-IR" sz="1800" kern="0" dirty="0">
                <a:effectLst/>
                <a:latin typeface="Calibri" panose="020F0502020204030204" pitchFamily="34" charset="0"/>
                <a:ea typeface="Calibri" panose="020F0502020204030204" pitchFamily="34" charset="0"/>
                <a:cs typeface="B Nazanin" panose="00000400000000000000" pitchFamily="2" charset="-78"/>
              </a:rPr>
              <a:t>و </a:t>
            </a:r>
            <a:r>
              <a:rPr lang="en-US" sz="1800" kern="0" dirty="0">
                <a:effectLst/>
                <a:latin typeface="Calibri" panose="020F0502020204030204" pitchFamily="34" charset="0"/>
                <a:ea typeface="Calibri" panose="020F0502020204030204" pitchFamily="34" charset="0"/>
                <a:cs typeface="B Nazanin" panose="00000400000000000000" pitchFamily="2" charset="-78"/>
              </a:rPr>
              <a:t>EMA </a:t>
            </a:r>
            <a:r>
              <a:rPr lang="fa-IR" sz="1800" kern="0" dirty="0">
                <a:effectLst/>
                <a:latin typeface="Calibri" panose="020F0502020204030204" pitchFamily="34" charset="0"/>
                <a:ea typeface="Calibri" panose="020F0502020204030204" pitchFamily="34" charset="0"/>
                <a:cs typeface="B Nazanin" panose="00000400000000000000" pitchFamily="2" charset="-78"/>
              </a:rPr>
              <a:t>تائید شده </a:t>
            </a:r>
            <a:r>
              <a:rPr lang="fa-IR" sz="1800" kern="0" dirty="0" err="1">
                <a:effectLst/>
                <a:latin typeface="Calibri" panose="020F0502020204030204" pitchFamily="34" charset="0"/>
                <a:ea typeface="Calibri" panose="020F0502020204030204" pitchFamily="34" charset="0"/>
                <a:cs typeface="B Nazanin" panose="00000400000000000000" pitchFamily="2" charset="-78"/>
              </a:rPr>
              <a:t>اند</a:t>
            </a:r>
            <a:r>
              <a:rPr lang="fa-IR" sz="1800" kern="0" dirty="0">
                <a:effectLst/>
                <a:latin typeface="Calibri" panose="020F0502020204030204" pitchFamily="34" charset="0"/>
                <a:ea typeface="Calibri" panose="020F0502020204030204" pitchFamily="34" charset="0"/>
                <a:cs typeface="B Nazanin" panose="00000400000000000000" pitchFamily="2" charset="-78"/>
              </a:rPr>
              <a:t>. واکسن </a:t>
            </a:r>
            <a:r>
              <a:rPr lang="en-US" sz="1800" kern="0" dirty="0">
                <a:effectLst/>
                <a:latin typeface="Calibri" panose="020F0502020204030204" pitchFamily="34" charset="0"/>
                <a:ea typeface="Calibri" panose="020F0502020204030204" pitchFamily="34" charset="0"/>
                <a:cs typeface="B Nazanin" panose="00000400000000000000" pitchFamily="2" charset="-78"/>
              </a:rPr>
              <a:t>Pfizer/BioNTech </a:t>
            </a:r>
            <a:r>
              <a:rPr lang="fa-IR" sz="1800" kern="0" dirty="0">
                <a:effectLst/>
                <a:latin typeface="Calibri" panose="020F0502020204030204" pitchFamily="34" charset="0"/>
                <a:ea typeface="Calibri" panose="020F0502020204030204" pitchFamily="34" charset="0"/>
                <a:cs typeface="B Nazanin" panose="00000400000000000000" pitchFamily="2" charset="-78"/>
              </a:rPr>
              <a:t>۹۵%، </a:t>
            </a:r>
            <a:r>
              <a:rPr lang="en-US" sz="1800" kern="0" dirty="0">
                <a:effectLst/>
                <a:latin typeface="Calibri" panose="020F0502020204030204" pitchFamily="34" charset="0"/>
                <a:ea typeface="Calibri" panose="020F0502020204030204" pitchFamily="34" charset="0"/>
                <a:cs typeface="B Nazanin" panose="00000400000000000000" pitchFamily="2" charset="-78"/>
              </a:rPr>
              <a:t>Gamaleya </a:t>
            </a:r>
            <a:r>
              <a:rPr lang="fa-IR" sz="1800" kern="0" dirty="0">
                <a:effectLst/>
                <a:latin typeface="Calibri" panose="020F0502020204030204" pitchFamily="34" charset="0"/>
                <a:ea typeface="Calibri" panose="020F0502020204030204" pitchFamily="34" charset="0"/>
                <a:cs typeface="B Nazanin" panose="00000400000000000000" pitchFamily="2" charset="-78"/>
              </a:rPr>
              <a:t>۹۲%، </a:t>
            </a:r>
            <a:r>
              <a:rPr lang="en-US" sz="1800" kern="0" dirty="0">
                <a:effectLst/>
                <a:latin typeface="Calibri" panose="020F0502020204030204" pitchFamily="34" charset="0"/>
                <a:ea typeface="Calibri" panose="020F0502020204030204" pitchFamily="34" charset="0"/>
                <a:cs typeface="B Nazanin" panose="00000400000000000000" pitchFamily="2" charset="-78"/>
              </a:rPr>
              <a:t>Moderna </a:t>
            </a:r>
            <a:r>
              <a:rPr lang="fa-IR" sz="1800" kern="0" dirty="0">
                <a:effectLst/>
                <a:latin typeface="Calibri" panose="020F0502020204030204" pitchFamily="34" charset="0"/>
                <a:ea typeface="Calibri" panose="020F0502020204030204" pitchFamily="34" charset="0"/>
                <a:cs typeface="B Nazanin" panose="00000400000000000000" pitchFamily="2" charset="-78"/>
              </a:rPr>
              <a:t>۹۴.۵% ، </a:t>
            </a:r>
            <a:r>
              <a:rPr lang="en-US" sz="1800" kern="0" dirty="0">
                <a:effectLst/>
                <a:latin typeface="Calibri" panose="020F0502020204030204" pitchFamily="34" charset="0"/>
                <a:ea typeface="Calibri" panose="020F0502020204030204" pitchFamily="34" charset="0"/>
                <a:cs typeface="B Nazanin" panose="00000400000000000000" pitchFamily="2" charset="-78"/>
              </a:rPr>
              <a:t>Sputnik V </a:t>
            </a:r>
            <a:r>
              <a:rPr lang="fa-IR" sz="1800" kern="0" dirty="0">
                <a:effectLst/>
                <a:latin typeface="Calibri" panose="020F0502020204030204" pitchFamily="34" charset="0"/>
                <a:ea typeface="Calibri" panose="020F0502020204030204" pitchFamily="34" charset="0"/>
                <a:cs typeface="B Nazanin" panose="00000400000000000000" pitchFamily="2" charset="-78"/>
              </a:rPr>
              <a:t>۹۲%و </a:t>
            </a:r>
            <a:r>
              <a:rPr lang="en-US" sz="1800" kern="0" dirty="0">
                <a:effectLst/>
                <a:latin typeface="Calibri" panose="020F0502020204030204" pitchFamily="34" charset="0"/>
                <a:ea typeface="Calibri" panose="020F0502020204030204" pitchFamily="34" charset="0"/>
                <a:cs typeface="B Nazanin" panose="00000400000000000000" pitchFamily="2" charset="-78"/>
              </a:rPr>
              <a:t>AstraZeneca </a:t>
            </a:r>
            <a:r>
              <a:rPr lang="fa-IR" sz="1800" kern="0" dirty="0">
                <a:effectLst/>
                <a:latin typeface="Calibri" panose="020F0502020204030204" pitchFamily="34" charset="0"/>
                <a:ea typeface="Calibri" panose="020F0502020204030204" pitchFamily="34" charset="0"/>
                <a:cs typeface="B Nazanin" panose="00000400000000000000" pitchFamily="2" charset="-78"/>
              </a:rPr>
              <a:t>۷۰% اثر بخشی داشته </a:t>
            </a:r>
            <a:r>
              <a:rPr lang="fa-IR" sz="1800" kern="0" dirty="0" err="1">
                <a:effectLst/>
                <a:latin typeface="Calibri" panose="020F0502020204030204" pitchFamily="34" charset="0"/>
                <a:ea typeface="Calibri" panose="020F0502020204030204" pitchFamily="34" charset="0"/>
                <a:cs typeface="B Nazanin" panose="00000400000000000000" pitchFamily="2" charset="-78"/>
              </a:rPr>
              <a:t>اند</a:t>
            </a:r>
            <a:r>
              <a:rPr lang="fa-IR" sz="1800" kern="0" dirty="0">
                <a:effectLst/>
                <a:latin typeface="Calibri" panose="020F0502020204030204" pitchFamily="34" charset="0"/>
                <a:ea typeface="Calibri" panose="020F0502020204030204" pitchFamily="34" charset="0"/>
                <a:cs typeface="B Nazanin" panose="00000400000000000000" pitchFamily="2" charset="-78"/>
              </a:rPr>
              <a:t>.</a:t>
            </a:r>
          </a:p>
          <a:p>
            <a:pPr marL="0" marR="0" algn="just" rtl="1">
              <a:lnSpc>
                <a:spcPct val="107000"/>
              </a:lnSpc>
              <a:spcBef>
                <a:spcPts val="0"/>
              </a:spcBef>
              <a:spcAft>
                <a:spcPts val="800"/>
              </a:spcAft>
            </a:pPr>
            <a:r>
              <a:rPr lang="fa-IR" sz="1800" kern="0" dirty="0">
                <a:effectLst/>
                <a:latin typeface="Calibri" panose="020F0502020204030204" pitchFamily="34" charset="0"/>
                <a:ea typeface="Calibri" panose="020F0502020204030204" pitchFamily="34" charset="0"/>
                <a:cs typeface="B Nazanin" panose="00000400000000000000" pitchFamily="2" charset="-78"/>
              </a:rPr>
              <a:t>دسته دیگری از دارو های نسبتا جدید شرکت (بعد از واکسن </a:t>
            </a:r>
            <a:r>
              <a:rPr lang="fa-IR" sz="1800" kern="0" dirty="0" err="1">
                <a:effectLst/>
                <a:latin typeface="Calibri" panose="020F0502020204030204" pitchFamily="34" charset="0"/>
                <a:ea typeface="Calibri" panose="020F0502020204030204" pitchFamily="34" charset="0"/>
                <a:cs typeface="B Nazanin" panose="00000400000000000000" pitchFamily="2" charset="-78"/>
              </a:rPr>
              <a:t>کرونا</a:t>
            </a:r>
            <a:r>
              <a:rPr lang="fa-IR" sz="1800" kern="0" dirty="0">
                <a:effectLst/>
                <a:latin typeface="Calibri" panose="020F0502020204030204" pitchFamily="34" charset="0"/>
                <a:ea typeface="Calibri" panose="020F0502020204030204" pitchFamily="34" charset="0"/>
                <a:cs typeface="B Nazanin" panose="00000400000000000000" pitchFamily="2" charset="-78"/>
              </a:rPr>
              <a:t>) دارو های </a:t>
            </a:r>
            <a:r>
              <a:rPr lang="fa-IR" sz="1800" kern="0" dirty="0" err="1">
                <a:effectLst/>
                <a:latin typeface="Calibri" panose="020F0502020204030204" pitchFamily="34" charset="0"/>
                <a:ea typeface="Calibri" panose="020F0502020204030204" pitchFamily="34" charset="0"/>
                <a:cs typeface="B Nazanin" panose="00000400000000000000" pitchFamily="2" charset="-78"/>
              </a:rPr>
              <a:t>ماکرولیدی</a:t>
            </a:r>
            <a:r>
              <a:rPr lang="fa-IR" sz="1800" kern="0" dirty="0">
                <a:effectLst/>
                <a:latin typeface="Calibri" panose="020F0502020204030204" pitchFamily="34" charset="0"/>
                <a:ea typeface="Calibri" panose="020F0502020204030204" pitchFamily="34" charset="0"/>
                <a:cs typeface="B Nazanin" panose="00000400000000000000" pitchFamily="2" charset="-78"/>
              </a:rPr>
              <a:t> هستند. </a:t>
            </a:r>
            <a:r>
              <a:rPr lang="fa-IR" sz="1800" kern="0" dirty="0" err="1">
                <a:effectLst/>
                <a:latin typeface="Calibri" panose="020F0502020204030204" pitchFamily="34" charset="0"/>
                <a:ea typeface="Calibri" panose="020F0502020204030204" pitchFamily="34" charset="0"/>
                <a:cs typeface="B Nazanin" panose="00000400000000000000" pitchFamily="2" charset="-78"/>
              </a:rPr>
              <a:t>ماکرولیدها</a:t>
            </a:r>
            <a:r>
              <a:rPr lang="fa-IR" sz="1800" kern="0" dirty="0">
                <a:effectLst/>
                <a:latin typeface="Calibri" panose="020F0502020204030204" pitchFamily="34" charset="0"/>
                <a:ea typeface="Calibri" panose="020F0502020204030204" pitchFamily="34" charset="0"/>
                <a:cs typeface="B Nazanin" panose="00000400000000000000" pitchFamily="2" charset="-78"/>
              </a:rPr>
              <a:t> دسته ای از آنتی </a:t>
            </a:r>
            <a:r>
              <a:rPr lang="fa-IR" sz="1800" kern="0" dirty="0" err="1">
                <a:effectLst/>
                <a:latin typeface="Calibri" panose="020F0502020204030204" pitchFamily="34" charset="0"/>
                <a:ea typeface="Calibri" panose="020F0502020204030204" pitchFamily="34" charset="0"/>
                <a:cs typeface="B Nazanin" panose="00000400000000000000" pitchFamily="2" charset="-78"/>
              </a:rPr>
              <a:t>بیوتیک‌ها</a:t>
            </a:r>
            <a:r>
              <a:rPr lang="fa-IR" sz="1800" kern="0" dirty="0">
                <a:effectLst/>
                <a:latin typeface="Calibri" panose="020F0502020204030204" pitchFamily="34" charset="0"/>
                <a:ea typeface="Calibri" panose="020F0502020204030204" pitchFamily="34" charset="0"/>
                <a:cs typeface="B Nazanin" panose="00000400000000000000" pitchFamily="2" charset="-78"/>
              </a:rPr>
              <a:t> هستند که حاوی یک حلقه بزرگ </a:t>
            </a:r>
            <a:r>
              <a:rPr lang="fa-IR" sz="1800" kern="0" dirty="0" err="1">
                <a:effectLst/>
                <a:latin typeface="Calibri" panose="020F0502020204030204" pitchFamily="34" charset="0"/>
                <a:ea typeface="Calibri" panose="020F0502020204030204" pitchFamily="34" charset="0"/>
                <a:cs typeface="B Nazanin" panose="00000400000000000000" pitchFamily="2" charset="-78"/>
              </a:rPr>
              <a:t>ماکروسیکلیک</a:t>
            </a:r>
            <a:r>
              <a:rPr lang="fa-IR" sz="1800" kern="0" dirty="0">
                <a:effectLst/>
                <a:latin typeface="Calibri" panose="020F0502020204030204" pitchFamily="34" charset="0"/>
                <a:ea typeface="Calibri" panose="020F0502020204030204" pitchFamily="34" charset="0"/>
                <a:cs typeface="B Nazanin" panose="00000400000000000000" pitchFamily="2" charset="-78"/>
              </a:rPr>
              <a:t> </a:t>
            </a:r>
            <a:r>
              <a:rPr lang="fa-IR" sz="1800" kern="0" dirty="0" err="1">
                <a:effectLst/>
                <a:latin typeface="Calibri" panose="020F0502020204030204" pitchFamily="34" charset="0"/>
                <a:ea typeface="Calibri" panose="020F0502020204030204" pitchFamily="34" charset="0"/>
                <a:cs typeface="B Nazanin" panose="00000400000000000000" pitchFamily="2" charset="-78"/>
              </a:rPr>
              <a:t>لاکتونی</a:t>
            </a:r>
            <a:r>
              <a:rPr lang="fa-IR" sz="1800" kern="0" dirty="0">
                <a:effectLst/>
                <a:latin typeface="Calibri" panose="020F0502020204030204" pitchFamily="34" charset="0"/>
                <a:ea typeface="Calibri" panose="020F0502020204030204" pitchFamily="34" charset="0"/>
                <a:cs typeface="B Nazanin" panose="00000400000000000000" pitchFamily="2" charset="-78"/>
              </a:rPr>
              <a:t> (حلقه </a:t>
            </a:r>
            <a:r>
              <a:rPr lang="fa-IR" sz="1800" kern="0" dirty="0" err="1">
                <a:effectLst/>
                <a:latin typeface="Calibri" panose="020F0502020204030204" pitchFamily="34" charset="0"/>
                <a:ea typeface="Calibri" panose="020F0502020204030204" pitchFamily="34" charset="0"/>
                <a:cs typeface="B Nazanin" panose="00000400000000000000" pitchFamily="2" charset="-78"/>
              </a:rPr>
              <a:t>ماکرولید</a:t>
            </a:r>
            <a:r>
              <a:rPr lang="fa-IR" sz="1800" kern="0" dirty="0">
                <a:effectLst/>
                <a:latin typeface="Calibri" panose="020F0502020204030204" pitchFamily="34" charset="0"/>
                <a:ea typeface="Calibri" panose="020F0502020204030204" pitchFamily="34" charset="0"/>
                <a:cs typeface="B Nazanin" panose="00000400000000000000" pitchFamily="2" charset="-78"/>
              </a:rPr>
              <a:t>) هستند. از مهمترین داروهای این دسته میتوان از </a:t>
            </a:r>
            <a:r>
              <a:rPr lang="fa-IR" sz="1800" kern="0" dirty="0" err="1">
                <a:effectLst/>
                <a:latin typeface="Calibri" panose="020F0502020204030204" pitchFamily="34" charset="0"/>
                <a:ea typeface="Calibri" panose="020F0502020204030204" pitchFamily="34" charset="0"/>
                <a:cs typeface="B Nazanin" panose="00000400000000000000" pitchFamily="2" charset="-78"/>
              </a:rPr>
              <a:t>اریترومایسین</a:t>
            </a:r>
            <a:r>
              <a:rPr lang="fa-IR" sz="1800" kern="0" dirty="0">
                <a:effectLst/>
                <a:latin typeface="Calibri" panose="020F0502020204030204" pitchFamily="34" charset="0"/>
                <a:ea typeface="Calibri" panose="020F0502020204030204" pitchFamily="34" charset="0"/>
                <a:cs typeface="B Nazanin" panose="00000400000000000000" pitchFamily="2" charset="-78"/>
              </a:rPr>
              <a:t>، </a:t>
            </a:r>
            <a:r>
              <a:rPr lang="fa-IR" sz="1800" kern="0" dirty="0" err="1">
                <a:effectLst/>
                <a:latin typeface="Calibri" panose="020F0502020204030204" pitchFamily="34" charset="0"/>
                <a:ea typeface="Calibri" panose="020F0502020204030204" pitchFamily="34" charset="0"/>
                <a:cs typeface="B Nazanin" panose="00000400000000000000" pitchFamily="2" charset="-78"/>
              </a:rPr>
              <a:t>آزیترومایسین</a:t>
            </a:r>
            <a:r>
              <a:rPr lang="fa-IR" sz="1800" kern="0" dirty="0">
                <a:effectLst/>
                <a:latin typeface="Calibri" panose="020F0502020204030204" pitchFamily="34" charset="0"/>
                <a:ea typeface="Calibri" panose="020F0502020204030204" pitchFamily="34" charset="0"/>
                <a:cs typeface="B Nazanin" panose="00000400000000000000" pitchFamily="2" charset="-78"/>
              </a:rPr>
              <a:t> و </a:t>
            </a:r>
            <a:r>
              <a:rPr lang="fa-IR" sz="1800" kern="0" dirty="0" err="1">
                <a:effectLst/>
                <a:latin typeface="Calibri" panose="020F0502020204030204" pitchFamily="34" charset="0"/>
                <a:ea typeface="Calibri" panose="020F0502020204030204" pitchFamily="34" charset="0"/>
                <a:cs typeface="B Nazanin" panose="00000400000000000000" pitchFamily="2" charset="-78"/>
              </a:rPr>
              <a:t>کلاریترومایسین</a:t>
            </a:r>
            <a:r>
              <a:rPr lang="fa-IR" sz="1800" kern="0" dirty="0">
                <a:effectLst/>
                <a:latin typeface="Calibri" panose="020F0502020204030204" pitchFamily="34" charset="0"/>
                <a:ea typeface="Calibri" panose="020F0502020204030204" pitchFamily="34" charset="0"/>
                <a:cs typeface="B Nazanin" panose="00000400000000000000" pitchFamily="2" charset="-78"/>
              </a:rPr>
              <a:t> اسم برد. </a:t>
            </a:r>
            <a:r>
              <a:rPr lang="fa-IR" sz="1800" kern="0" dirty="0" err="1">
                <a:effectLst/>
                <a:latin typeface="Calibri" panose="020F0502020204030204" pitchFamily="34" charset="0"/>
                <a:ea typeface="Calibri" panose="020F0502020204030204" pitchFamily="34" charset="0"/>
                <a:cs typeface="B Nazanin" panose="00000400000000000000" pitchFamily="2" charset="-78"/>
              </a:rPr>
              <a:t>ماکرولیدها</a:t>
            </a:r>
            <a:r>
              <a:rPr lang="fa-IR" sz="1800" kern="0" dirty="0">
                <a:effectLst/>
                <a:latin typeface="Calibri" panose="020F0502020204030204" pitchFamily="34" charset="0"/>
                <a:ea typeface="Calibri" panose="020F0502020204030204" pitchFamily="34" charset="0"/>
                <a:cs typeface="B Nazanin" panose="00000400000000000000" pitchFamily="2" charset="-78"/>
              </a:rPr>
              <a:t> </a:t>
            </a:r>
            <a:r>
              <a:rPr lang="fa-IR" sz="1800" kern="0" dirty="0" err="1">
                <a:effectLst/>
                <a:latin typeface="Calibri" panose="020F0502020204030204" pitchFamily="34" charset="0"/>
                <a:ea typeface="Calibri" panose="020F0502020204030204" pitchFamily="34" charset="0"/>
                <a:cs typeface="B Nazanin" panose="00000400000000000000" pitchFamily="2" charset="-78"/>
              </a:rPr>
              <a:t>آنتی‏بیوتیک‌هایی</a:t>
            </a:r>
            <a:r>
              <a:rPr lang="fa-IR" sz="1800" kern="0" dirty="0">
                <a:effectLst/>
                <a:latin typeface="Calibri" panose="020F0502020204030204" pitchFamily="34" charset="0"/>
                <a:ea typeface="Calibri" panose="020F0502020204030204" pitchFamily="34" charset="0"/>
                <a:cs typeface="B Nazanin" panose="00000400000000000000" pitchFamily="2" charset="-78"/>
              </a:rPr>
              <a:t> برای درمان عفونت های تنفسی هستند به این دلیل که بر علیه </a:t>
            </a:r>
            <a:r>
              <a:rPr lang="fa-IR" sz="1800" kern="0" dirty="0" err="1">
                <a:effectLst/>
                <a:latin typeface="Calibri" panose="020F0502020204030204" pitchFamily="34" charset="0"/>
                <a:ea typeface="Calibri" panose="020F0502020204030204" pitchFamily="34" charset="0"/>
                <a:cs typeface="B Nazanin" panose="00000400000000000000" pitchFamily="2" charset="-78"/>
              </a:rPr>
              <a:t>استرپتوکوک</a:t>
            </a:r>
            <a:r>
              <a:rPr lang="fa-IR" sz="1800" kern="0" dirty="0">
                <a:effectLst/>
                <a:latin typeface="Calibri" panose="020F0502020204030204" pitchFamily="34" charset="0"/>
                <a:ea typeface="Calibri" panose="020F0502020204030204" pitchFamily="34" charset="0"/>
                <a:cs typeface="B Nazanin" panose="00000400000000000000" pitchFamily="2" charset="-78"/>
              </a:rPr>
              <a:t> </a:t>
            </a:r>
            <a:r>
              <a:rPr lang="fa-IR" sz="1800" kern="0" dirty="0" err="1">
                <a:effectLst/>
                <a:latin typeface="Calibri" panose="020F0502020204030204" pitchFamily="34" charset="0"/>
                <a:ea typeface="Calibri" panose="020F0502020204030204" pitchFamily="34" charset="0"/>
                <a:cs typeface="B Nazanin" panose="00000400000000000000" pitchFamily="2" charset="-78"/>
              </a:rPr>
              <a:t>پنومونیه</a:t>
            </a:r>
            <a:r>
              <a:rPr lang="fa-IR" sz="1800" kern="0" dirty="0">
                <a:effectLst/>
                <a:latin typeface="Calibri" panose="020F0502020204030204" pitchFamily="34" charset="0"/>
                <a:ea typeface="Calibri" panose="020F0502020204030204" pitchFamily="34" charset="0"/>
                <a:cs typeface="B Nazanin" panose="00000400000000000000" pitchFamily="2" charset="-78"/>
              </a:rPr>
              <a:t> و </a:t>
            </a:r>
            <a:r>
              <a:rPr lang="fa-IR" sz="1800" kern="0" dirty="0" err="1">
                <a:effectLst/>
                <a:latin typeface="Calibri" panose="020F0502020204030204" pitchFamily="34" charset="0"/>
                <a:ea typeface="Calibri" panose="020F0502020204030204" pitchFamily="34" charset="0"/>
                <a:cs typeface="B Nazanin" panose="00000400000000000000" pitchFamily="2" charset="-78"/>
              </a:rPr>
              <a:t>استرپتوکوک</a:t>
            </a:r>
            <a:r>
              <a:rPr lang="fa-IR" sz="1800" kern="0" dirty="0">
                <a:effectLst/>
                <a:latin typeface="Calibri" panose="020F0502020204030204" pitchFamily="34" charset="0"/>
                <a:ea typeface="Calibri" panose="020F0502020204030204" pitchFamily="34" charset="0"/>
                <a:cs typeface="B Nazanin" panose="00000400000000000000" pitchFamily="2" charset="-78"/>
              </a:rPr>
              <a:t> </a:t>
            </a:r>
            <a:r>
              <a:rPr lang="fa-IR" sz="1800" kern="0" dirty="0" err="1">
                <a:effectLst/>
                <a:latin typeface="Calibri" panose="020F0502020204030204" pitchFamily="34" charset="0"/>
                <a:ea typeface="Calibri" panose="020F0502020204030204" pitchFamily="34" charset="0"/>
                <a:cs typeface="B Nazanin" panose="00000400000000000000" pitchFamily="2" charset="-78"/>
              </a:rPr>
              <a:t>پیوژنز</a:t>
            </a:r>
            <a:r>
              <a:rPr lang="fa-IR" sz="1800" kern="0" dirty="0">
                <a:effectLst/>
                <a:latin typeface="Calibri" panose="020F0502020204030204" pitchFamily="34" charset="0"/>
                <a:ea typeface="Calibri" panose="020F0502020204030204" pitchFamily="34" charset="0"/>
                <a:cs typeface="B Nazanin" panose="00000400000000000000" pitchFamily="2" charset="-78"/>
              </a:rPr>
              <a:t>(گروه </a:t>
            </a:r>
            <a:r>
              <a:rPr lang="fa-IR" sz="1800" kern="0" dirty="0" err="1">
                <a:effectLst/>
                <a:latin typeface="Calibri" panose="020F0502020204030204" pitchFamily="34" charset="0"/>
                <a:ea typeface="Calibri" panose="020F0502020204030204" pitchFamily="34" charset="0"/>
                <a:cs typeface="B Nazanin" panose="00000400000000000000" pitchFamily="2" charset="-78"/>
              </a:rPr>
              <a:t>استرپتوکوکی</a:t>
            </a:r>
            <a:r>
              <a:rPr lang="fa-IR" sz="1800" kern="0" dirty="0">
                <a:effectLst/>
                <a:latin typeface="Calibri" panose="020F0502020204030204" pitchFamily="34" charset="0"/>
                <a:ea typeface="Calibri" panose="020F0502020204030204" pitchFamily="34" charset="0"/>
                <a:cs typeface="B Nazanin" panose="00000400000000000000" pitchFamily="2" charset="-78"/>
              </a:rPr>
              <a:t>) و ارگانیسم های آتیپیک مانند </a:t>
            </a:r>
            <a:r>
              <a:rPr lang="fa-IR" sz="1800" kern="0" dirty="0" err="1">
                <a:effectLst/>
                <a:latin typeface="Calibri" panose="020F0502020204030204" pitchFamily="34" charset="0"/>
                <a:ea typeface="Calibri" panose="020F0502020204030204" pitchFamily="34" charset="0"/>
                <a:cs typeface="B Nazanin" panose="00000400000000000000" pitchFamily="2" charset="-78"/>
              </a:rPr>
              <a:t>لژیونلا</a:t>
            </a:r>
            <a:r>
              <a:rPr lang="fa-IR" sz="1800" kern="0" dirty="0">
                <a:effectLst/>
                <a:latin typeface="Calibri" panose="020F0502020204030204" pitchFamily="34" charset="0"/>
                <a:ea typeface="Calibri" panose="020F0502020204030204" pitchFamily="34" charset="0"/>
                <a:cs typeface="B Nazanin" panose="00000400000000000000" pitchFamily="2" charset="-78"/>
              </a:rPr>
              <a:t> </a:t>
            </a:r>
            <a:r>
              <a:rPr lang="fa-IR" sz="1800" kern="0" dirty="0" err="1">
                <a:effectLst/>
                <a:latin typeface="Calibri" panose="020F0502020204030204" pitchFamily="34" charset="0"/>
                <a:ea typeface="Calibri" panose="020F0502020204030204" pitchFamily="34" charset="0"/>
                <a:cs typeface="B Nazanin" panose="00000400000000000000" pitchFamily="2" charset="-78"/>
              </a:rPr>
              <a:t>پنوموفیلا</a:t>
            </a:r>
            <a:r>
              <a:rPr lang="fa-IR" sz="1800" kern="0" dirty="0">
                <a:effectLst/>
                <a:latin typeface="Calibri" panose="020F0502020204030204" pitchFamily="34" charset="0"/>
                <a:ea typeface="Calibri" panose="020F0502020204030204" pitchFamily="34" charset="0"/>
                <a:cs typeface="B Nazanin" panose="00000400000000000000" pitchFamily="2" charset="-78"/>
              </a:rPr>
              <a:t>، </a:t>
            </a:r>
            <a:r>
              <a:rPr lang="fa-IR" sz="1800" kern="0" dirty="0" err="1">
                <a:effectLst/>
                <a:latin typeface="Calibri" panose="020F0502020204030204" pitchFamily="34" charset="0"/>
                <a:ea typeface="Calibri" panose="020F0502020204030204" pitchFamily="34" charset="0"/>
                <a:cs typeface="B Nazanin" panose="00000400000000000000" pitchFamily="2" charset="-78"/>
              </a:rPr>
              <a:t>مایکوپلاسما</a:t>
            </a:r>
            <a:r>
              <a:rPr lang="fa-IR" sz="1800" kern="0" dirty="0">
                <a:effectLst/>
                <a:latin typeface="Calibri" panose="020F0502020204030204" pitchFamily="34" charset="0"/>
                <a:ea typeface="Calibri" panose="020F0502020204030204" pitchFamily="34" charset="0"/>
                <a:cs typeface="B Nazanin" panose="00000400000000000000" pitchFamily="2" charset="-78"/>
              </a:rPr>
              <a:t> </a:t>
            </a:r>
            <a:r>
              <a:rPr lang="fa-IR" sz="1800" kern="0" dirty="0" err="1">
                <a:effectLst/>
                <a:latin typeface="Calibri" panose="020F0502020204030204" pitchFamily="34" charset="0"/>
                <a:ea typeface="Calibri" panose="020F0502020204030204" pitchFamily="34" charset="0"/>
                <a:cs typeface="B Nazanin" panose="00000400000000000000" pitchFamily="2" charset="-78"/>
              </a:rPr>
              <a:t>پنومونیه</a:t>
            </a:r>
            <a:r>
              <a:rPr lang="fa-IR" sz="1800" kern="0" dirty="0">
                <a:effectLst/>
                <a:latin typeface="Calibri" panose="020F0502020204030204" pitchFamily="34" charset="0"/>
                <a:ea typeface="Calibri" panose="020F0502020204030204" pitchFamily="34" charset="0"/>
                <a:cs typeface="B Nazanin" panose="00000400000000000000" pitchFamily="2" charset="-78"/>
              </a:rPr>
              <a:t> و کلامیدیا </a:t>
            </a:r>
            <a:r>
              <a:rPr lang="fa-IR" sz="1800" kern="0" dirty="0" err="1">
                <a:effectLst/>
                <a:latin typeface="Calibri" panose="020F0502020204030204" pitchFamily="34" charset="0"/>
                <a:ea typeface="Calibri" panose="020F0502020204030204" pitchFamily="34" charset="0"/>
                <a:cs typeface="B Nazanin" panose="00000400000000000000" pitchFamily="2" charset="-78"/>
              </a:rPr>
              <a:t>پنومونیه</a:t>
            </a:r>
            <a:r>
              <a:rPr lang="fa-IR" sz="1800" kern="0" dirty="0">
                <a:effectLst/>
                <a:latin typeface="Calibri" panose="020F0502020204030204" pitchFamily="34" charset="0"/>
                <a:ea typeface="Calibri" panose="020F0502020204030204" pitchFamily="34" charset="0"/>
                <a:cs typeface="B Nazanin" panose="00000400000000000000" pitchFamily="2" charset="-78"/>
              </a:rPr>
              <a:t> فعالیت </a:t>
            </a:r>
            <a:r>
              <a:rPr lang="fa-IR" sz="1800" kern="0" dirty="0" err="1">
                <a:effectLst/>
                <a:latin typeface="Calibri" panose="020F0502020204030204" pitchFamily="34" charset="0"/>
                <a:ea typeface="Calibri" panose="020F0502020204030204" pitchFamily="34" charset="0"/>
                <a:cs typeface="B Nazanin" panose="00000400000000000000" pitchFamily="2" charset="-78"/>
              </a:rPr>
              <a:t>می‏کنند</a:t>
            </a:r>
            <a:r>
              <a:rPr lang="fa-IR" sz="1800" kern="0" dirty="0">
                <a:effectLst/>
                <a:latin typeface="Calibri" panose="020F0502020204030204" pitchFamily="34" charset="0"/>
                <a:ea typeface="Calibri" panose="020F0502020204030204" pitchFamily="34" charset="0"/>
                <a:cs typeface="B Nazanin" panose="00000400000000000000" pitchFamily="2" charset="-78"/>
              </a:rPr>
              <a:t>. </a:t>
            </a:r>
          </a:p>
        </p:txBody>
      </p:sp>
      <p:pic>
        <p:nvPicPr>
          <p:cNvPr id="5" name="Picture 4">
            <a:extLst>
              <a:ext uri="{FF2B5EF4-FFF2-40B4-BE49-F238E27FC236}">
                <a16:creationId xmlns:a16="http://schemas.microsoft.com/office/drawing/2014/main" id="{A60B59A5-2659-E0B2-535C-0FCE04DF5E84}"/>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96000" y="1652970"/>
            <a:ext cx="5103063" cy="3824803"/>
          </a:xfrm>
          <a:prstGeom prst="rect">
            <a:avLst/>
          </a:prstGeom>
          <a:noFill/>
          <a:ln>
            <a:noFill/>
          </a:ln>
        </p:spPr>
      </p:pic>
    </p:spTree>
    <p:extLst>
      <p:ext uri="{BB962C8B-B14F-4D97-AF65-F5344CB8AC3E}">
        <p14:creationId xmlns:p14="http://schemas.microsoft.com/office/powerpoint/2010/main" val="219091553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extBox 1">
            <a:extLst>
              <a:ext uri="{FF2B5EF4-FFF2-40B4-BE49-F238E27FC236}">
                <a16:creationId xmlns:a16="http://schemas.microsoft.com/office/drawing/2014/main" id="{27C804A0-154B-7D5A-8D05-C41016AAC2C8}"/>
              </a:ext>
            </a:extLst>
          </p:cNvPr>
          <p:cNvSpPr txBox="1"/>
          <p:nvPr/>
        </p:nvSpPr>
        <p:spPr>
          <a:xfrm>
            <a:off x="1116235" y="4255849"/>
            <a:ext cx="10184369" cy="685059"/>
          </a:xfrm>
          <a:prstGeom prst="rect">
            <a:avLst/>
          </a:prstGeom>
          <a:noFill/>
        </p:spPr>
        <p:txBody>
          <a:bodyPr wrap="square" rtlCol="0">
            <a:spAutoFit/>
          </a:bodyPr>
          <a:lstStyle/>
          <a:p>
            <a:pPr marL="0" marR="0" algn="just" rtl="1">
              <a:lnSpc>
                <a:spcPct val="107000"/>
              </a:lnSpc>
              <a:spcBef>
                <a:spcPts val="0"/>
              </a:spcBef>
              <a:spcAft>
                <a:spcPts val="800"/>
              </a:spcAft>
            </a:pPr>
            <a:r>
              <a:rPr lang="fa-IR" sz="1800" kern="0" dirty="0">
                <a:effectLst/>
                <a:latin typeface="Calibri" panose="020F0502020204030204" pitchFamily="34" charset="0"/>
                <a:ea typeface="Calibri" panose="020F0502020204030204" pitchFamily="34" charset="0"/>
                <a:cs typeface="B Nazanin" panose="00000400000000000000" pitchFamily="2" charset="-78"/>
              </a:rPr>
              <a:t>درحال حاضر شرکت دارو های </a:t>
            </a:r>
            <a:r>
              <a:rPr lang="fa-IR" sz="1800" kern="0" dirty="0" err="1">
                <a:effectLst/>
                <a:latin typeface="Calibri" panose="020F0502020204030204" pitchFamily="34" charset="0"/>
                <a:ea typeface="Calibri" panose="020F0502020204030204" pitchFamily="34" charset="0"/>
                <a:cs typeface="B Nazanin" panose="00000400000000000000" pitchFamily="2" charset="-78"/>
              </a:rPr>
              <a:t>ماکرولیدیِ</a:t>
            </a:r>
            <a:r>
              <a:rPr lang="fa-IR" sz="1800" kern="0" dirty="0">
                <a:effectLst/>
                <a:latin typeface="Calibri" panose="020F0502020204030204" pitchFamily="34" charset="0"/>
                <a:ea typeface="Calibri" panose="020F0502020204030204" pitchFamily="34" charset="0"/>
                <a:cs typeface="B Nazanin" panose="00000400000000000000" pitchFamily="2" charset="-78"/>
              </a:rPr>
              <a:t> </a:t>
            </a:r>
            <a:r>
              <a:rPr lang="fa-IR" sz="1800" kern="0" dirty="0" err="1">
                <a:effectLst/>
                <a:latin typeface="Calibri" panose="020F0502020204030204" pitchFamily="34" charset="0"/>
                <a:ea typeface="Calibri" panose="020F0502020204030204" pitchFamily="34" charset="0"/>
                <a:cs typeface="B Nazanin" panose="00000400000000000000" pitchFamily="2" charset="-78"/>
              </a:rPr>
              <a:t>کلاریترومایسین</a:t>
            </a:r>
            <a:r>
              <a:rPr lang="fa-IR" sz="1800" kern="0" dirty="0">
                <a:effectLst/>
                <a:latin typeface="Calibri" panose="020F0502020204030204" pitchFamily="34" charset="0"/>
                <a:ea typeface="Calibri" panose="020F0502020204030204" pitchFamily="34" charset="0"/>
                <a:cs typeface="B Nazanin" panose="00000400000000000000" pitchFamily="2" charset="-78"/>
              </a:rPr>
              <a:t> ( قرص </a:t>
            </a:r>
            <a:r>
              <a:rPr lang="fa-IR" sz="1800" kern="0" dirty="0" err="1">
                <a:effectLst/>
                <a:latin typeface="Calibri" panose="020F0502020204030204" pitchFamily="34" charset="0"/>
                <a:ea typeface="Calibri" panose="020F0502020204030204" pitchFamily="34" charset="0"/>
                <a:cs typeface="B Nazanin" panose="00000400000000000000" pitchFamily="2" charset="-78"/>
              </a:rPr>
              <a:t>روکشدار</a:t>
            </a:r>
            <a:r>
              <a:rPr lang="fa-IR" sz="1800" kern="0" dirty="0">
                <a:effectLst/>
                <a:latin typeface="Calibri" panose="020F0502020204030204" pitchFamily="34" charset="0"/>
                <a:ea typeface="Calibri" panose="020F0502020204030204" pitchFamily="34" charset="0"/>
                <a:cs typeface="B Nazanin" panose="00000400000000000000" pitchFamily="2" charset="-78"/>
              </a:rPr>
              <a:t> ۲۵۰ میلی گرم و ۵۰۰ میلی گرم )، </a:t>
            </a:r>
            <a:r>
              <a:rPr lang="fa-IR" sz="1800" kern="0" dirty="0" err="1">
                <a:effectLst/>
                <a:latin typeface="Calibri" panose="020F0502020204030204" pitchFamily="34" charset="0"/>
                <a:ea typeface="Calibri" panose="020F0502020204030204" pitchFamily="34" charset="0"/>
                <a:cs typeface="B Nazanin" panose="00000400000000000000" pitchFamily="2" charset="-78"/>
              </a:rPr>
              <a:t>آزیترومایسین</a:t>
            </a:r>
            <a:r>
              <a:rPr lang="fa-IR" sz="1800" kern="0" dirty="0">
                <a:effectLst/>
                <a:latin typeface="Calibri" panose="020F0502020204030204" pitchFamily="34" charset="0"/>
                <a:ea typeface="Calibri" panose="020F0502020204030204" pitchFamily="34" charset="0"/>
                <a:cs typeface="B Nazanin" panose="00000400000000000000" pitchFamily="2" charset="-78"/>
              </a:rPr>
              <a:t> ( کپسول ۲۵۰ میلی گرم و ۵۰۰ میلی گرم ) و </a:t>
            </a:r>
            <a:r>
              <a:rPr lang="fa-IR" sz="1800" kern="0" dirty="0" err="1">
                <a:effectLst/>
                <a:latin typeface="Calibri" panose="020F0502020204030204" pitchFamily="34" charset="0"/>
                <a:ea typeface="Calibri" panose="020F0502020204030204" pitchFamily="34" charset="0"/>
                <a:cs typeface="B Nazanin" panose="00000400000000000000" pitchFamily="2" charset="-78"/>
              </a:rPr>
              <a:t>اداراوون</a:t>
            </a:r>
            <a:r>
              <a:rPr lang="fa-IR" sz="1800" kern="0" dirty="0">
                <a:effectLst/>
                <a:latin typeface="Calibri" panose="020F0502020204030204" pitchFamily="34" charset="0"/>
                <a:ea typeface="Calibri" panose="020F0502020204030204" pitchFamily="34" charset="0"/>
                <a:cs typeface="B Nazanin" panose="00000400000000000000" pitchFamily="2" charset="-78"/>
              </a:rPr>
              <a:t> را تولید می نماید که در این بین، </a:t>
            </a:r>
            <a:r>
              <a:rPr lang="en-US" sz="1800" kern="0" dirty="0" err="1">
                <a:effectLst/>
                <a:latin typeface="Calibri" panose="020F0502020204030204" pitchFamily="34" charset="0"/>
                <a:ea typeface="Calibri" panose="020F0502020204030204" pitchFamily="34" charset="0"/>
                <a:cs typeface="B Nazanin" panose="00000400000000000000" pitchFamily="2" charset="-78"/>
              </a:rPr>
              <a:t>Edaravone</a:t>
            </a:r>
            <a:r>
              <a:rPr lang="en-US" sz="1800" kern="0" dirty="0">
                <a:effectLst/>
                <a:latin typeface="Calibri" panose="020F0502020204030204" pitchFamily="34" charset="0"/>
                <a:ea typeface="Calibri" panose="020F0502020204030204" pitchFamily="34" charset="0"/>
                <a:cs typeface="B Nazanin" panose="00000400000000000000" pitchFamily="2" charset="-78"/>
              </a:rPr>
              <a:t> </a:t>
            </a:r>
            <a:r>
              <a:rPr lang="fa-IR" sz="1800" kern="0" dirty="0">
                <a:effectLst/>
                <a:latin typeface="Calibri" panose="020F0502020204030204" pitchFamily="34" charset="0"/>
                <a:ea typeface="Calibri" panose="020F0502020204030204" pitchFamily="34" charset="0"/>
                <a:cs typeface="B Nazanin" panose="00000400000000000000" pitchFamily="2" charset="-78"/>
              </a:rPr>
              <a:t>نسبتا دسته جدید تری محسوب می گردد.</a:t>
            </a:r>
          </a:p>
        </p:txBody>
      </p:sp>
      <p:pic>
        <p:nvPicPr>
          <p:cNvPr id="5" name="Picture 4">
            <a:extLst>
              <a:ext uri="{FF2B5EF4-FFF2-40B4-BE49-F238E27FC236}">
                <a16:creationId xmlns:a16="http://schemas.microsoft.com/office/drawing/2014/main" id="{5508AC6B-9A2B-9F36-250B-EAA9BAF2025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248832" y="1363673"/>
            <a:ext cx="3359665" cy="2517769"/>
          </a:xfrm>
          <a:prstGeom prst="rect">
            <a:avLst/>
          </a:prstGeom>
          <a:noFill/>
          <a:ln>
            <a:noFill/>
          </a:ln>
        </p:spPr>
      </p:pic>
    </p:spTree>
    <p:extLst>
      <p:ext uri="{BB962C8B-B14F-4D97-AF65-F5344CB8AC3E}">
        <p14:creationId xmlns:p14="http://schemas.microsoft.com/office/powerpoint/2010/main" val="147562814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extBox 1">
            <a:extLst>
              <a:ext uri="{FF2B5EF4-FFF2-40B4-BE49-F238E27FC236}">
                <a16:creationId xmlns:a16="http://schemas.microsoft.com/office/drawing/2014/main" id="{27C804A0-154B-7D5A-8D05-C41016AAC2C8}"/>
              </a:ext>
            </a:extLst>
          </p:cNvPr>
          <p:cNvSpPr txBox="1"/>
          <p:nvPr/>
        </p:nvSpPr>
        <p:spPr>
          <a:xfrm>
            <a:off x="1116235" y="4255849"/>
            <a:ext cx="10184369" cy="685059"/>
          </a:xfrm>
          <a:prstGeom prst="rect">
            <a:avLst/>
          </a:prstGeom>
          <a:noFill/>
        </p:spPr>
        <p:txBody>
          <a:bodyPr wrap="square" rtlCol="0">
            <a:spAutoFit/>
          </a:bodyPr>
          <a:lstStyle/>
          <a:p>
            <a:pPr marL="0" marR="0" algn="just" rtl="1">
              <a:lnSpc>
                <a:spcPct val="107000"/>
              </a:lnSpc>
              <a:spcBef>
                <a:spcPts val="0"/>
              </a:spcBef>
              <a:spcAft>
                <a:spcPts val="800"/>
              </a:spcAft>
            </a:pPr>
            <a:r>
              <a:rPr lang="fa-IR" sz="1800" kern="0" dirty="0">
                <a:effectLst/>
                <a:latin typeface="Calibri" panose="020F0502020204030204" pitchFamily="34" charset="0"/>
                <a:ea typeface="Calibri" panose="020F0502020204030204" pitchFamily="34" charset="0"/>
                <a:cs typeface="B Nazanin" panose="00000400000000000000" pitchFamily="2" charset="-78"/>
              </a:rPr>
              <a:t>از سال 1400 که شرکت موفق به تولید انبوه واکسن </a:t>
            </a:r>
            <a:r>
              <a:rPr lang="fa-IR" sz="1800" kern="0" dirty="0" err="1">
                <a:effectLst/>
                <a:latin typeface="Calibri" panose="020F0502020204030204" pitchFamily="34" charset="0"/>
                <a:ea typeface="Calibri" panose="020F0502020204030204" pitchFamily="34" charset="0"/>
                <a:cs typeface="B Nazanin" panose="00000400000000000000" pitchFamily="2" charset="-78"/>
              </a:rPr>
              <a:t>کرونا</a:t>
            </a:r>
            <a:r>
              <a:rPr lang="fa-IR" sz="1800" kern="0" dirty="0">
                <a:effectLst/>
                <a:latin typeface="Calibri" panose="020F0502020204030204" pitchFamily="34" charset="0"/>
                <a:ea typeface="Calibri" panose="020F0502020204030204" pitchFamily="34" charset="0"/>
                <a:cs typeface="B Nazanin" panose="00000400000000000000" pitchFamily="2" charset="-78"/>
              </a:rPr>
              <a:t> گردید، عمده درآمد شفا </a:t>
            </a:r>
            <a:r>
              <a:rPr lang="fa-IR" sz="1800" kern="0" dirty="0" err="1">
                <a:effectLst/>
                <a:latin typeface="Calibri" panose="020F0502020204030204" pitchFamily="34" charset="0"/>
                <a:ea typeface="Calibri" panose="020F0502020204030204" pitchFamily="34" charset="0"/>
                <a:cs typeface="B Nazanin" panose="00000400000000000000" pitchFamily="2" charset="-78"/>
              </a:rPr>
              <a:t>فارمد</a:t>
            </a:r>
            <a:r>
              <a:rPr lang="fa-IR" sz="1800" kern="0" dirty="0">
                <a:effectLst/>
                <a:latin typeface="Calibri" panose="020F0502020204030204" pitchFamily="34" charset="0"/>
                <a:ea typeface="Calibri" panose="020F0502020204030204" pitchFamily="34" charset="0"/>
                <a:cs typeface="B Nazanin" panose="00000400000000000000" pitchFamily="2" charset="-78"/>
              </a:rPr>
              <a:t> به تولید این واکسن اختصاص پیدا کرد  و عملا تولید دارو های </a:t>
            </a:r>
            <a:r>
              <a:rPr lang="fa-IR" sz="1800" kern="0" dirty="0" err="1">
                <a:effectLst/>
                <a:latin typeface="Calibri" panose="020F0502020204030204" pitchFamily="34" charset="0"/>
                <a:ea typeface="Calibri" panose="020F0502020204030204" pitchFamily="34" charset="0"/>
                <a:cs typeface="B Nazanin" panose="00000400000000000000" pitchFamily="2" charset="-78"/>
              </a:rPr>
              <a:t>ماکرولید</a:t>
            </a:r>
            <a:r>
              <a:rPr lang="fa-IR" sz="1800" kern="0" dirty="0">
                <a:effectLst/>
                <a:latin typeface="Calibri" panose="020F0502020204030204" pitchFamily="34" charset="0"/>
                <a:ea typeface="Calibri" panose="020F0502020204030204" pitchFamily="34" charset="0"/>
                <a:cs typeface="B Nazanin" panose="00000400000000000000" pitchFamily="2" charset="-78"/>
              </a:rPr>
              <a:t> کاملا به حاشیه رفت. در سال های بعد نیز حداقل 92 درصد از مبلغ فروش شرکت، این واکسن بوده است.</a:t>
            </a:r>
          </a:p>
        </p:txBody>
      </p:sp>
      <p:pic>
        <p:nvPicPr>
          <p:cNvPr id="3" name="Picture 2">
            <a:extLst>
              <a:ext uri="{FF2B5EF4-FFF2-40B4-BE49-F238E27FC236}">
                <a16:creationId xmlns:a16="http://schemas.microsoft.com/office/drawing/2014/main" id="{EC3DBAEE-EDDD-6523-601E-12BCBD55A98C}"/>
              </a:ext>
            </a:extLst>
          </p:cNvPr>
          <p:cNvPicPr>
            <a:picLocks noChangeAspect="1"/>
          </p:cNvPicPr>
          <p:nvPr/>
        </p:nvPicPr>
        <p:blipFill>
          <a:blip r:embed="rId3"/>
          <a:stretch>
            <a:fillRect/>
          </a:stretch>
        </p:blipFill>
        <p:spPr>
          <a:xfrm>
            <a:off x="1116234" y="1374179"/>
            <a:ext cx="10184369" cy="2583087"/>
          </a:xfrm>
          <a:prstGeom prst="rect">
            <a:avLst/>
          </a:prstGeom>
        </p:spPr>
      </p:pic>
    </p:spTree>
    <p:extLst>
      <p:ext uri="{BB962C8B-B14F-4D97-AF65-F5344CB8AC3E}">
        <p14:creationId xmlns:p14="http://schemas.microsoft.com/office/powerpoint/2010/main" val="36556007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TextBox 4"/>
          <p:cNvSpPr txBox="1"/>
          <p:nvPr/>
        </p:nvSpPr>
        <p:spPr>
          <a:xfrm>
            <a:off x="969585" y="2615528"/>
            <a:ext cx="10252829" cy="2565831"/>
          </a:xfrm>
          <a:prstGeom prst="rect">
            <a:avLst/>
          </a:prstGeom>
          <a:noFill/>
        </p:spPr>
        <p:txBody>
          <a:bodyPr wrap="square" rtlCol="0">
            <a:spAutoFit/>
          </a:bodyPr>
          <a:lstStyle/>
          <a:p>
            <a:pPr marL="0" marR="0" algn="just" rtl="1">
              <a:lnSpc>
                <a:spcPct val="107000"/>
              </a:lnSpc>
              <a:spcBef>
                <a:spcPts val="0"/>
              </a:spcBef>
              <a:spcAft>
                <a:spcPts val="800"/>
              </a:spcAft>
            </a:pPr>
            <a:r>
              <a:rPr lang="ar-SA" sz="1800" kern="100" dirty="0">
                <a:effectLst/>
                <a:latin typeface="Calibri" panose="020F0502020204030204" pitchFamily="34" charset="0"/>
                <a:ea typeface="Calibri" panose="020F0502020204030204" pitchFamily="34" charset="0"/>
                <a:cs typeface="B Nazanin" panose="00000400000000000000" pitchFamily="2" charset="-78"/>
              </a:rPr>
              <a:t>شرکت گروه دارویی برکت (سهامی خاص) با بیش از 15 شرکت تابعه در سال 1389 بر اساس تحلیل و آینده نگاری صنعت دارویی ایران و با هدف پاسخگویی به نیازهای جامعه، تحت عنوان "شرکت فناوریهای نوین دارویی تدبیر" تاسیس گردید</a:t>
            </a:r>
            <a:r>
              <a:rPr lang="en-US" sz="1800" kern="100" dirty="0">
                <a:effectLst/>
                <a:latin typeface="Calibri" panose="020F0502020204030204" pitchFamily="34" charset="0"/>
                <a:ea typeface="Calibri" panose="020F0502020204030204" pitchFamily="34" charset="0"/>
                <a:cs typeface="B Nazanin" panose="00000400000000000000" pitchFamily="2" charset="-78"/>
              </a:rPr>
              <a:t>.</a:t>
            </a:r>
            <a:r>
              <a:rPr lang="en-US" sz="1800" kern="100" dirty="0">
                <a:effectLst/>
                <a:latin typeface="B Nazanin" panose="00000400000000000000" pitchFamily="2" charset="-78"/>
                <a:ea typeface="Calibri" panose="020F0502020204030204" pitchFamily="34" charset="0"/>
                <a:cs typeface="B Nazanin" panose="00000400000000000000" pitchFamily="2" charset="-78"/>
              </a:rPr>
              <a:t> </a:t>
            </a:r>
            <a:r>
              <a:rPr lang="ar-SA" sz="1800" kern="100" dirty="0">
                <a:effectLst/>
                <a:latin typeface="B Nazanin" panose="00000400000000000000" pitchFamily="2" charset="-78"/>
                <a:ea typeface="Calibri" panose="020F0502020204030204" pitchFamily="34" charset="0"/>
                <a:cs typeface="B Nazanin" panose="00000400000000000000" pitchFamily="2" charset="-78"/>
              </a:rPr>
              <a:t>این شرکت به عنوان یک مجموعه اقتصادی دانش محور، رویکرد خویش را تمرکز بر فرآورده</a:t>
            </a:r>
            <a:r>
              <a:rPr lang="en-US" sz="1800" kern="100" dirty="0">
                <a:effectLst/>
                <a:latin typeface="B Nazanin" panose="00000400000000000000" pitchFamily="2" charset="-78"/>
                <a:ea typeface="Calibri" panose="020F0502020204030204" pitchFamily="34" charset="0"/>
                <a:cs typeface="B Nazanin" panose="00000400000000000000" pitchFamily="2" charset="-78"/>
              </a:rPr>
              <a:t> </a:t>
            </a:r>
            <a:r>
              <a:rPr lang="ar-SA" sz="1800" kern="100" dirty="0">
                <a:effectLst/>
                <a:latin typeface="B Nazanin" panose="00000400000000000000" pitchFamily="2" charset="-78"/>
                <a:ea typeface="Calibri" panose="020F0502020204030204" pitchFamily="34" charset="0"/>
                <a:cs typeface="B Nazanin" panose="00000400000000000000" pitchFamily="2" charset="-78"/>
              </a:rPr>
              <a:t>های سلامت انتخاب نموده است</a:t>
            </a:r>
            <a:r>
              <a:rPr lang="en-US" sz="1800" kern="100" dirty="0">
                <a:effectLst/>
                <a:latin typeface="Calibri" panose="020F0502020204030204" pitchFamily="34" charset="0"/>
                <a:ea typeface="Calibri" panose="020F0502020204030204" pitchFamily="34" charset="0"/>
                <a:cs typeface="B Nazanin" panose="00000400000000000000" pitchFamily="2" charset="-78"/>
              </a:rPr>
              <a:t>.</a:t>
            </a:r>
          </a:p>
          <a:p>
            <a:pPr marL="0" marR="0" algn="just" rtl="1">
              <a:lnSpc>
                <a:spcPct val="107000"/>
              </a:lnSpc>
              <a:spcBef>
                <a:spcPts val="0"/>
              </a:spcBef>
              <a:spcAft>
                <a:spcPts val="800"/>
              </a:spcAft>
            </a:pPr>
            <a:r>
              <a:rPr lang="ar-SA" sz="1800" kern="100" dirty="0">
                <a:effectLst/>
                <a:latin typeface="Calibri" panose="020F0502020204030204" pitchFamily="34" charset="0"/>
                <a:ea typeface="Calibri" panose="020F0502020204030204" pitchFamily="34" charset="0"/>
                <a:cs typeface="B Nazanin" panose="00000400000000000000" pitchFamily="2" charset="-78"/>
              </a:rPr>
              <a:t>مبنای فعالیت شرکت، حرکت در جهت تحقق چشم انداز ایران 1404 و هم راستایی با نقشه جامع علمی کشور در راستای مسئولیت اجتماعی و ارج گذاری به ارزشهای انسانی است. کمک به گسترش عدالت اجتماعی و افزایش امکان دسترسی محرومین به فرآوردههای جدید سلامت از طریق تولید داروها با قیمت ارزانتر، از اهداف این مجموعه میباشد. جهت گیری کلان شرکت، ورود به عرصههای نوین دارویی از جمله زیست فناوری، فناوری‌های دارورسانی از جمله نانو تکنولوژی، داروهای آهسته رهش و عرصه های جدید فناوری سلامت، توسعه صنعت سلولی – مولکولی از جمله سل تراپی، ژل تراپی، ایمنوتراپی و فناوری بافتی است</a:t>
            </a:r>
            <a:r>
              <a:rPr lang="en-US" sz="1800" kern="100" dirty="0">
                <a:effectLst/>
                <a:latin typeface="Calibri" panose="020F0502020204030204" pitchFamily="34" charset="0"/>
                <a:ea typeface="Calibri" panose="020F0502020204030204" pitchFamily="34" charset="0"/>
                <a:cs typeface="B Nazanin" panose="00000400000000000000" pitchFamily="2" charset="-78"/>
              </a:rPr>
              <a:t>.</a:t>
            </a:r>
          </a:p>
        </p:txBody>
      </p:sp>
      <p:sp>
        <p:nvSpPr>
          <p:cNvPr id="6" name="Rectangle 5"/>
          <p:cNvSpPr/>
          <p:nvPr/>
        </p:nvSpPr>
        <p:spPr>
          <a:xfrm>
            <a:off x="7572395" y="1368123"/>
            <a:ext cx="3650019" cy="477054"/>
          </a:xfrm>
          <a:prstGeom prst="rect">
            <a:avLst/>
          </a:prstGeom>
        </p:spPr>
        <p:txBody>
          <a:bodyPr wrap="square">
            <a:spAutoFit/>
          </a:bodyPr>
          <a:lstStyle/>
          <a:p>
            <a:pPr algn="r" rtl="1"/>
            <a:r>
              <a:rPr lang="fa-IR" sz="2500" b="1" dirty="0">
                <a:solidFill>
                  <a:srgbClr val="133C8B"/>
                </a:solidFill>
                <a:cs typeface="B Nazanin" panose="00000400000000000000" pitchFamily="2" charset="-78"/>
              </a:rPr>
              <a:t>جایگاه شرکت در صنعت</a:t>
            </a:r>
            <a:endParaRPr lang="en-US" sz="2500" dirty="0">
              <a:cs typeface="B Nazanin" panose="00000400000000000000" pitchFamily="2" charset="-78"/>
            </a:endParaRPr>
          </a:p>
        </p:txBody>
      </p:sp>
    </p:spTree>
    <p:extLst>
      <p:ext uri="{BB962C8B-B14F-4D97-AF65-F5344CB8AC3E}">
        <p14:creationId xmlns:p14="http://schemas.microsoft.com/office/powerpoint/2010/main" val="315913067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extBox 1">
            <a:extLst>
              <a:ext uri="{FF2B5EF4-FFF2-40B4-BE49-F238E27FC236}">
                <a16:creationId xmlns:a16="http://schemas.microsoft.com/office/drawing/2014/main" id="{27C804A0-154B-7D5A-8D05-C41016AAC2C8}"/>
              </a:ext>
            </a:extLst>
          </p:cNvPr>
          <p:cNvSpPr txBox="1"/>
          <p:nvPr/>
        </p:nvSpPr>
        <p:spPr>
          <a:xfrm>
            <a:off x="1116235" y="4255849"/>
            <a:ext cx="10184369" cy="1277786"/>
          </a:xfrm>
          <a:prstGeom prst="rect">
            <a:avLst/>
          </a:prstGeom>
          <a:noFill/>
        </p:spPr>
        <p:txBody>
          <a:bodyPr wrap="square" rtlCol="0">
            <a:spAutoFit/>
          </a:bodyPr>
          <a:lstStyle/>
          <a:p>
            <a:pPr marL="0" marR="0" algn="just" rtl="1">
              <a:lnSpc>
                <a:spcPct val="107000"/>
              </a:lnSpc>
              <a:spcBef>
                <a:spcPts val="0"/>
              </a:spcBef>
              <a:spcAft>
                <a:spcPts val="800"/>
              </a:spcAft>
            </a:pPr>
            <a:r>
              <a:rPr lang="fa-IR" sz="1800" kern="0" dirty="0">
                <a:effectLst/>
                <a:latin typeface="Calibri" panose="020F0502020204030204" pitchFamily="34" charset="0"/>
                <a:ea typeface="Calibri" panose="020F0502020204030204" pitchFamily="34" charset="0"/>
                <a:cs typeface="B Nazanin" panose="00000400000000000000" pitchFamily="2" charset="-78"/>
              </a:rPr>
              <a:t>در آخرین سال مالی مبلغ فروش شرکت حدود 94 درصد کاهش پیدا کرد که علت آن </a:t>
            </a:r>
            <a:r>
              <a:rPr lang="fa-IR" sz="1800" kern="0" dirty="0" err="1">
                <a:effectLst/>
                <a:latin typeface="Calibri" panose="020F0502020204030204" pitchFamily="34" charset="0"/>
                <a:ea typeface="Calibri" panose="020F0502020204030204" pitchFamily="34" charset="0"/>
                <a:cs typeface="B Nazanin" panose="00000400000000000000" pitchFamily="2" charset="-78"/>
              </a:rPr>
              <a:t>طبیعتا</a:t>
            </a:r>
            <a:r>
              <a:rPr lang="fa-IR" sz="1800" kern="0" dirty="0">
                <a:effectLst/>
                <a:latin typeface="Calibri" panose="020F0502020204030204" pitchFamily="34" charset="0"/>
                <a:ea typeface="Calibri" panose="020F0502020204030204" pitchFamily="34" charset="0"/>
                <a:cs typeface="B Nazanin" panose="00000400000000000000" pitchFamily="2" charset="-78"/>
              </a:rPr>
              <a:t> تمرکز شدید شرکت برای تولید واکسن </a:t>
            </a:r>
            <a:r>
              <a:rPr lang="fa-IR" sz="1800" kern="0" dirty="0" err="1">
                <a:effectLst/>
                <a:latin typeface="Calibri" panose="020F0502020204030204" pitchFamily="34" charset="0"/>
                <a:ea typeface="Calibri" panose="020F0502020204030204" pitchFamily="34" charset="0"/>
                <a:cs typeface="B Nazanin" panose="00000400000000000000" pitchFamily="2" charset="-78"/>
              </a:rPr>
              <a:t>کرونا</a:t>
            </a:r>
            <a:r>
              <a:rPr lang="fa-IR" sz="1800" kern="0" dirty="0">
                <a:effectLst/>
                <a:latin typeface="Calibri" panose="020F0502020204030204" pitchFamily="34" charset="0"/>
                <a:ea typeface="Calibri" panose="020F0502020204030204" pitchFamily="34" charset="0"/>
                <a:cs typeface="B Nazanin" panose="00000400000000000000" pitchFamily="2" charset="-78"/>
              </a:rPr>
              <a:t> بوده </a:t>
            </a:r>
            <a:r>
              <a:rPr lang="fa-IR" sz="1800" kern="0" dirty="0" err="1">
                <a:effectLst/>
                <a:latin typeface="Calibri" panose="020F0502020204030204" pitchFamily="34" charset="0"/>
                <a:ea typeface="Calibri" panose="020F0502020204030204" pitchFamily="34" charset="0"/>
                <a:cs typeface="B Nazanin" panose="00000400000000000000" pitchFamily="2" charset="-78"/>
              </a:rPr>
              <a:t>درحالیکه</a:t>
            </a:r>
            <a:r>
              <a:rPr lang="fa-IR" sz="1800" kern="0" dirty="0">
                <a:effectLst/>
                <a:latin typeface="Calibri" panose="020F0502020204030204" pitchFamily="34" charset="0"/>
                <a:ea typeface="Calibri" panose="020F0502020204030204" pitchFamily="34" charset="0"/>
                <a:cs typeface="B Nazanin" panose="00000400000000000000" pitchFamily="2" charset="-78"/>
              </a:rPr>
              <a:t> جایگزینی برای پس از پاندمی </a:t>
            </a:r>
            <a:r>
              <a:rPr lang="fa-IR" sz="1800" kern="0" dirty="0" err="1">
                <a:effectLst/>
                <a:latin typeface="Calibri" panose="020F0502020204030204" pitchFamily="34" charset="0"/>
                <a:ea typeface="Calibri" panose="020F0502020204030204" pitchFamily="34" charset="0"/>
                <a:cs typeface="B Nazanin" panose="00000400000000000000" pitchFamily="2" charset="-78"/>
              </a:rPr>
              <a:t>کرونا</a:t>
            </a:r>
            <a:r>
              <a:rPr lang="fa-IR" sz="1800" kern="0" dirty="0">
                <a:effectLst/>
                <a:latin typeface="Calibri" panose="020F0502020204030204" pitchFamily="34" charset="0"/>
                <a:ea typeface="Calibri" panose="020F0502020204030204" pitchFamily="34" charset="0"/>
                <a:cs typeface="B Nazanin" panose="00000400000000000000" pitchFamily="2" charset="-78"/>
              </a:rPr>
              <a:t> در نظر گرفته نشده بود. البته در صورت های مالی، عنوان شده که خطوط تولید واکسن </a:t>
            </a:r>
            <a:r>
              <a:rPr lang="fa-IR" sz="1800" kern="0" dirty="0" err="1">
                <a:effectLst/>
                <a:latin typeface="Calibri" panose="020F0502020204030204" pitchFamily="34" charset="0"/>
                <a:ea typeface="Calibri" panose="020F0502020204030204" pitchFamily="34" charset="0"/>
                <a:cs typeface="B Nazanin" panose="00000400000000000000" pitchFamily="2" charset="-78"/>
              </a:rPr>
              <a:t>کرونا</a:t>
            </a:r>
            <a:r>
              <a:rPr lang="fa-IR" sz="1800" kern="0" dirty="0">
                <a:effectLst/>
                <a:latin typeface="Calibri" panose="020F0502020204030204" pitchFamily="34" charset="0"/>
                <a:ea typeface="Calibri" panose="020F0502020204030204" pitchFamily="34" charset="0"/>
                <a:cs typeface="B Nazanin" panose="00000400000000000000" pitchFamily="2" charset="-78"/>
              </a:rPr>
              <a:t> قابلیت تولید سایر واکسن های بیولوژیک مورد استفاده انسان و دام را دارا می باشد اما این موضوع نیازمند اخذ مجوز و انجام تست های موفق آزمایشگاهی بوده که هنوز برنامه ریزی ای در این خصوص انجام نشده است.</a:t>
            </a:r>
          </a:p>
        </p:txBody>
      </p:sp>
      <p:pic>
        <p:nvPicPr>
          <p:cNvPr id="5" name="Picture 4">
            <a:extLst>
              <a:ext uri="{FF2B5EF4-FFF2-40B4-BE49-F238E27FC236}">
                <a16:creationId xmlns:a16="http://schemas.microsoft.com/office/drawing/2014/main" id="{85D2F1C6-83CB-F346-2F4D-576C95A0F2BC}"/>
              </a:ext>
            </a:extLst>
          </p:cNvPr>
          <p:cNvPicPr>
            <a:picLocks noChangeAspect="1"/>
          </p:cNvPicPr>
          <p:nvPr/>
        </p:nvPicPr>
        <p:blipFill>
          <a:blip r:embed="rId3"/>
          <a:stretch>
            <a:fillRect/>
          </a:stretch>
        </p:blipFill>
        <p:spPr>
          <a:xfrm>
            <a:off x="1116234" y="1248775"/>
            <a:ext cx="10155305" cy="2615859"/>
          </a:xfrm>
          <a:prstGeom prst="rect">
            <a:avLst/>
          </a:prstGeom>
        </p:spPr>
      </p:pic>
    </p:spTree>
    <p:extLst>
      <p:ext uri="{BB962C8B-B14F-4D97-AF65-F5344CB8AC3E}">
        <p14:creationId xmlns:p14="http://schemas.microsoft.com/office/powerpoint/2010/main" val="84382043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extBox 1">
            <a:extLst>
              <a:ext uri="{FF2B5EF4-FFF2-40B4-BE49-F238E27FC236}">
                <a16:creationId xmlns:a16="http://schemas.microsoft.com/office/drawing/2014/main" id="{27C804A0-154B-7D5A-8D05-C41016AAC2C8}"/>
              </a:ext>
            </a:extLst>
          </p:cNvPr>
          <p:cNvSpPr txBox="1"/>
          <p:nvPr/>
        </p:nvSpPr>
        <p:spPr>
          <a:xfrm>
            <a:off x="1124862" y="4816566"/>
            <a:ext cx="10184369" cy="1574149"/>
          </a:xfrm>
          <a:prstGeom prst="rect">
            <a:avLst/>
          </a:prstGeom>
          <a:noFill/>
        </p:spPr>
        <p:txBody>
          <a:bodyPr wrap="square" rtlCol="0">
            <a:spAutoFit/>
          </a:bodyPr>
          <a:lstStyle/>
          <a:p>
            <a:pPr marL="0" marR="0" algn="just" rtl="1">
              <a:lnSpc>
                <a:spcPct val="107000"/>
              </a:lnSpc>
              <a:spcBef>
                <a:spcPts val="0"/>
              </a:spcBef>
              <a:spcAft>
                <a:spcPts val="800"/>
              </a:spcAft>
            </a:pPr>
            <a:r>
              <a:rPr lang="fa-IR" sz="1800" kern="0" dirty="0">
                <a:effectLst/>
                <a:latin typeface="Calibri" panose="020F0502020204030204" pitchFamily="34" charset="0"/>
                <a:ea typeface="Calibri" panose="020F0502020204030204" pitchFamily="34" charset="0"/>
                <a:cs typeface="B Nazanin" panose="00000400000000000000" pitchFamily="2" charset="-78"/>
              </a:rPr>
              <a:t>با توجه به اینکه شرکت طرح توسعه ای برای تولید دارو های ترکیبی در دست نداشته، ارائه یک سبد بروز از محصولات برای این شرکت امکان پذیر نیست و بروز ترین داروی فعلی شرکت </a:t>
            </a:r>
            <a:r>
              <a:rPr lang="en-US" sz="1800" kern="0" dirty="0" err="1">
                <a:effectLst/>
                <a:latin typeface="Calibri" panose="020F0502020204030204" pitchFamily="34" charset="0"/>
                <a:ea typeface="Calibri" panose="020F0502020204030204" pitchFamily="34" charset="0"/>
                <a:cs typeface="B Nazanin" panose="00000400000000000000" pitchFamily="2" charset="-78"/>
              </a:rPr>
              <a:t>Edaravone</a:t>
            </a:r>
            <a:r>
              <a:rPr lang="en-US" sz="1800" kern="0" dirty="0">
                <a:effectLst/>
                <a:latin typeface="Calibri" panose="020F0502020204030204" pitchFamily="34" charset="0"/>
                <a:ea typeface="Calibri" panose="020F0502020204030204" pitchFamily="34" charset="0"/>
                <a:cs typeface="B Nazanin" panose="00000400000000000000" pitchFamily="2" charset="-78"/>
              </a:rPr>
              <a:t> </a:t>
            </a:r>
            <a:r>
              <a:rPr lang="fa-IR" sz="1800" kern="0" dirty="0">
                <a:effectLst/>
                <a:latin typeface="Calibri" panose="020F0502020204030204" pitchFamily="34" charset="0"/>
                <a:ea typeface="Calibri" panose="020F0502020204030204" pitchFamily="34" charset="0"/>
                <a:cs typeface="B Nazanin" panose="00000400000000000000" pitchFamily="2" charset="-78"/>
              </a:rPr>
              <a:t>متعلق به سال 1397 می باشد. به نظر می رسد شفا </a:t>
            </a:r>
            <a:r>
              <a:rPr lang="fa-IR" sz="1800" kern="0" dirty="0" err="1">
                <a:effectLst/>
                <a:latin typeface="Calibri" panose="020F0502020204030204" pitchFamily="34" charset="0"/>
                <a:ea typeface="Calibri" panose="020F0502020204030204" pitchFamily="34" charset="0"/>
                <a:cs typeface="B Nazanin" panose="00000400000000000000" pitchFamily="2" charset="-78"/>
              </a:rPr>
              <a:t>فارمد</a:t>
            </a:r>
            <a:r>
              <a:rPr lang="fa-IR" sz="1800" kern="0" dirty="0">
                <a:effectLst/>
                <a:latin typeface="Calibri" panose="020F0502020204030204" pitchFamily="34" charset="0"/>
                <a:ea typeface="Calibri" panose="020F0502020204030204" pitchFamily="34" charset="0"/>
                <a:cs typeface="B Nazanin" panose="00000400000000000000" pitchFamily="2" charset="-78"/>
              </a:rPr>
              <a:t> برای سال 1403 بهتر است که بر روی بازاریابی محصولات </a:t>
            </a:r>
            <a:r>
              <a:rPr lang="fa-IR" sz="1800" kern="0" dirty="0" err="1">
                <a:effectLst/>
                <a:latin typeface="Calibri" panose="020F0502020204030204" pitchFamily="34" charset="0"/>
                <a:ea typeface="Calibri" panose="020F0502020204030204" pitchFamily="34" charset="0"/>
                <a:cs typeface="B Nazanin" panose="00000400000000000000" pitchFamily="2" charset="-78"/>
              </a:rPr>
              <a:t>پنی</a:t>
            </a:r>
            <a:r>
              <a:rPr lang="fa-IR" sz="1800" kern="0" dirty="0">
                <a:effectLst/>
                <a:latin typeface="Calibri" panose="020F0502020204030204" pitchFamily="34" charset="0"/>
                <a:ea typeface="Calibri" panose="020F0502020204030204" pitchFamily="34" charset="0"/>
                <a:cs typeface="B Nazanin" panose="00000400000000000000" pitchFamily="2" charset="-78"/>
              </a:rPr>
              <a:t> </a:t>
            </a:r>
            <a:r>
              <a:rPr lang="fa-IR" sz="1800" kern="0" dirty="0" err="1">
                <a:effectLst/>
                <a:latin typeface="Calibri" panose="020F0502020204030204" pitchFamily="34" charset="0"/>
                <a:ea typeface="Calibri" panose="020F0502020204030204" pitchFamily="34" charset="0"/>
                <a:cs typeface="B Nazanin" panose="00000400000000000000" pitchFamily="2" charset="-78"/>
              </a:rPr>
              <a:t>سیلین</a:t>
            </a:r>
            <a:r>
              <a:rPr lang="fa-IR" sz="1800" kern="0" dirty="0">
                <a:effectLst/>
                <a:latin typeface="Calibri" panose="020F0502020204030204" pitchFamily="34" charset="0"/>
                <a:ea typeface="Calibri" panose="020F0502020204030204" pitchFamily="34" charset="0"/>
                <a:cs typeface="B Nazanin" panose="00000400000000000000" pitchFamily="2" charset="-78"/>
              </a:rPr>
              <a:t> و </a:t>
            </a:r>
            <a:r>
              <a:rPr lang="fa-IR" sz="1800" kern="0" dirty="0" err="1">
                <a:effectLst/>
                <a:latin typeface="Calibri" panose="020F0502020204030204" pitchFamily="34" charset="0"/>
                <a:ea typeface="Calibri" panose="020F0502020204030204" pitchFamily="34" charset="0"/>
                <a:cs typeface="B Nazanin" panose="00000400000000000000" pitchFamily="2" charset="-78"/>
              </a:rPr>
              <a:t>ماکرولید</a:t>
            </a:r>
            <a:r>
              <a:rPr lang="fa-IR" sz="1800" kern="0" dirty="0">
                <a:effectLst/>
                <a:latin typeface="Calibri" panose="020F0502020204030204" pitchFamily="34" charset="0"/>
                <a:ea typeface="Calibri" panose="020F0502020204030204" pitchFamily="34" charset="0"/>
                <a:cs typeface="B Nazanin" panose="00000400000000000000" pitchFamily="2" charset="-78"/>
              </a:rPr>
              <a:t> خود تمرکز نماید تا شاید مجددا بتواند بازاری که در سال های 1400 تا 1402 تقریبا به طور کامل ترک کرده است را جذب کند. با روند فعلی به نظر </a:t>
            </a:r>
            <a:r>
              <a:rPr lang="fa-IR" sz="1800" kern="0" dirty="0" err="1">
                <a:effectLst/>
                <a:latin typeface="Calibri" panose="020F0502020204030204" pitchFamily="34" charset="0"/>
                <a:ea typeface="Calibri" panose="020F0502020204030204" pitchFamily="34" charset="0"/>
                <a:cs typeface="B Nazanin" panose="00000400000000000000" pitchFamily="2" charset="-78"/>
              </a:rPr>
              <a:t>نمی</a:t>
            </a:r>
            <a:r>
              <a:rPr lang="fa-IR" sz="1800" kern="0" dirty="0">
                <a:effectLst/>
                <a:latin typeface="Calibri" panose="020F0502020204030204" pitchFamily="34" charset="0"/>
                <a:ea typeface="Calibri" panose="020F0502020204030204" pitchFamily="34" charset="0"/>
                <a:cs typeface="B Nazanin" panose="00000400000000000000" pitchFamily="2" charset="-78"/>
              </a:rPr>
              <a:t> رسد که شرکت شفا </a:t>
            </a:r>
            <a:r>
              <a:rPr lang="fa-IR" sz="1800" kern="0" dirty="0" err="1">
                <a:effectLst/>
                <a:latin typeface="Calibri" panose="020F0502020204030204" pitchFamily="34" charset="0"/>
                <a:ea typeface="Calibri" panose="020F0502020204030204" pitchFamily="34" charset="0"/>
                <a:cs typeface="B Nazanin" panose="00000400000000000000" pitchFamily="2" charset="-78"/>
              </a:rPr>
              <a:t>فارمد</a:t>
            </a:r>
            <a:r>
              <a:rPr lang="fa-IR" sz="1800" kern="0" dirty="0">
                <a:effectLst/>
                <a:latin typeface="Calibri" panose="020F0502020204030204" pitchFamily="34" charset="0"/>
                <a:ea typeface="Calibri" panose="020F0502020204030204" pitchFamily="34" charset="0"/>
                <a:cs typeface="B Nazanin" panose="00000400000000000000" pitchFamily="2" charset="-78"/>
              </a:rPr>
              <a:t> توانایی خروج از بحران فعلی در کوتاه مدت را داشته باشد و تکرار سال فاجعه بار 1402 کاملا محتمل است.</a:t>
            </a:r>
          </a:p>
        </p:txBody>
      </p:sp>
      <p:pic>
        <p:nvPicPr>
          <p:cNvPr id="3" name="Picture 2">
            <a:extLst>
              <a:ext uri="{FF2B5EF4-FFF2-40B4-BE49-F238E27FC236}">
                <a16:creationId xmlns:a16="http://schemas.microsoft.com/office/drawing/2014/main" id="{37407B58-B924-F486-ADFA-E59D68829B3D}"/>
              </a:ext>
            </a:extLst>
          </p:cNvPr>
          <p:cNvPicPr>
            <a:picLocks noChangeAspect="1"/>
          </p:cNvPicPr>
          <p:nvPr/>
        </p:nvPicPr>
        <p:blipFill>
          <a:blip r:embed="rId3"/>
          <a:stretch>
            <a:fillRect/>
          </a:stretch>
        </p:blipFill>
        <p:spPr>
          <a:xfrm>
            <a:off x="1676676" y="1261489"/>
            <a:ext cx="8838648" cy="3339989"/>
          </a:xfrm>
          <a:prstGeom prst="rect">
            <a:avLst/>
          </a:prstGeom>
        </p:spPr>
      </p:pic>
    </p:spTree>
    <p:extLst>
      <p:ext uri="{BB962C8B-B14F-4D97-AF65-F5344CB8AC3E}">
        <p14:creationId xmlns:p14="http://schemas.microsoft.com/office/powerpoint/2010/main" val="147644049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Rectangle 5"/>
          <p:cNvSpPr/>
          <p:nvPr/>
        </p:nvSpPr>
        <p:spPr>
          <a:xfrm>
            <a:off x="4994694" y="1138300"/>
            <a:ext cx="6227721" cy="477054"/>
          </a:xfrm>
          <a:prstGeom prst="rect">
            <a:avLst/>
          </a:prstGeom>
        </p:spPr>
        <p:txBody>
          <a:bodyPr wrap="square">
            <a:spAutoFit/>
          </a:bodyPr>
          <a:lstStyle/>
          <a:p>
            <a:pPr algn="r" rtl="1"/>
            <a:r>
              <a:rPr lang="fa-IR" sz="2500" b="1" dirty="0">
                <a:solidFill>
                  <a:srgbClr val="133C8B"/>
                </a:solidFill>
                <a:cs typeface="B Nazanin" panose="00000400000000000000" pitchFamily="2" charset="-78"/>
              </a:rPr>
              <a:t>آخرین ترازنامه:</a:t>
            </a:r>
            <a:endParaRPr lang="en-US" sz="2500" dirty="0">
              <a:cs typeface="B Nazanin" panose="00000400000000000000" pitchFamily="2" charset="-78"/>
            </a:endParaRPr>
          </a:p>
        </p:txBody>
      </p:sp>
      <p:pic>
        <p:nvPicPr>
          <p:cNvPr id="2" name="Picture 1">
            <a:extLst>
              <a:ext uri="{FF2B5EF4-FFF2-40B4-BE49-F238E27FC236}">
                <a16:creationId xmlns:a16="http://schemas.microsoft.com/office/drawing/2014/main" id="{29C379EC-1EE6-E8EF-C003-2C91F2FF2F50}"/>
              </a:ext>
            </a:extLst>
          </p:cNvPr>
          <p:cNvPicPr>
            <a:picLocks noChangeAspect="1"/>
          </p:cNvPicPr>
          <p:nvPr/>
        </p:nvPicPr>
        <p:blipFill>
          <a:blip r:embed="rId3"/>
          <a:stretch>
            <a:fillRect/>
          </a:stretch>
        </p:blipFill>
        <p:spPr>
          <a:xfrm>
            <a:off x="3004820" y="1312006"/>
            <a:ext cx="6182360" cy="4975860"/>
          </a:xfrm>
          <a:prstGeom prst="rect">
            <a:avLst/>
          </a:prstGeom>
        </p:spPr>
      </p:pic>
    </p:spTree>
    <p:extLst>
      <p:ext uri="{BB962C8B-B14F-4D97-AF65-F5344CB8AC3E}">
        <p14:creationId xmlns:p14="http://schemas.microsoft.com/office/powerpoint/2010/main" val="339234579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Rectangle 5"/>
          <p:cNvSpPr/>
          <p:nvPr/>
        </p:nvSpPr>
        <p:spPr>
          <a:xfrm>
            <a:off x="4994694" y="1138300"/>
            <a:ext cx="6227721" cy="477054"/>
          </a:xfrm>
          <a:prstGeom prst="rect">
            <a:avLst/>
          </a:prstGeom>
        </p:spPr>
        <p:txBody>
          <a:bodyPr wrap="square">
            <a:spAutoFit/>
          </a:bodyPr>
          <a:lstStyle/>
          <a:p>
            <a:pPr algn="r" rtl="1"/>
            <a:r>
              <a:rPr lang="fa-IR" sz="2500" b="1" dirty="0">
                <a:solidFill>
                  <a:srgbClr val="133C8B"/>
                </a:solidFill>
                <a:cs typeface="B Nazanin" panose="00000400000000000000" pitchFamily="2" charset="-78"/>
              </a:rPr>
              <a:t>آخرین ترازنامه:</a:t>
            </a:r>
            <a:endParaRPr lang="en-US" sz="2500" dirty="0">
              <a:cs typeface="B Nazanin" panose="00000400000000000000" pitchFamily="2" charset="-78"/>
            </a:endParaRPr>
          </a:p>
        </p:txBody>
      </p:sp>
      <p:sp>
        <p:nvSpPr>
          <p:cNvPr id="3" name="TextBox 2">
            <a:extLst>
              <a:ext uri="{FF2B5EF4-FFF2-40B4-BE49-F238E27FC236}">
                <a16:creationId xmlns:a16="http://schemas.microsoft.com/office/drawing/2014/main" id="{C7E64764-4098-7B52-6078-F9C43FAF0A06}"/>
              </a:ext>
            </a:extLst>
          </p:cNvPr>
          <p:cNvSpPr txBox="1"/>
          <p:nvPr/>
        </p:nvSpPr>
        <p:spPr>
          <a:xfrm>
            <a:off x="1038046" y="2958891"/>
            <a:ext cx="10184369" cy="1277786"/>
          </a:xfrm>
          <a:prstGeom prst="rect">
            <a:avLst/>
          </a:prstGeom>
          <a:noFill/>
        </p:spPr>
        <p:txBody>
          <a:bodyPr wrap="square" rtlCol="0">
            <a:spAutoFit/>
          </a:bodyPr>
          <a:lstStyle/>
          <a:p>
            <a:pPr marL="0" marR="0" algn="just" rtl="1">
              <a:lnSpc>
                <a:spcPct val="107000"/>
              </a:lnSpc>
              <a:spcBef>
                <a:spcPts val="0"/>
              </a:spcBef>
              <a:spcAft>
                <a:spcPts val="800"/>
              </a:spcAft>
            </a:pPr>
            <a:r>
              <a:rPr lang="fa-IR" sz="1800" kern="0" dirty="0">
                <a:effectLst/>
                <a:latin typeface="Calibri" panose="020F0502020204030204" pitchFamily="34" charset="0"/>
                <a:ea typeface="Calibri" panose="020F0502020204030204" pitchFamily="34" charset="0"/>
                <a:cs typeface="B Nazanin" panose="00000400000000000000" pitchFamily="2" charset="-78"/>
              </a:rPr>
              <a:t>همانطور که مطرح شده شرکت در زمان افتتاح 23 هکتار زمین داشته که در سال های 94 و 95 به ترتیب 57،986 و 49،130 مترمربع از آن را به برکت فروخته است. در حال حاضر با اطلاعات در دسترس، شرکت 122،884 مترمربع زمین در اختیار داشته که در صورت وضعیت مالی منتهی به آذر 1402، ارزش آن را 12،306 میلیون </a:t>
            </a:r>
            <a:r>
              <a:rPr lang="fa-IR" sz="1800" kern="0" dirty="0" err="1">
                <a:effectLst/>
                <a:latin typeface="Calibri" panose="020F0502020204030204" pitchFamily="34" charset="0"/>
                <a:ea typeface="Calibri" panose="020F0502020204030204" pitchFamily="34" charset="0"/>
                <a:cs typeface="B Nazanin" panose="00000400000000000000" pitchFamily="2" charset="-78"/>
              </a:rPr>
              <a:t>ريال</a:t>
            </a:r>
            <a:r>
              <a:rPr lang="fa-IR" sz="1800" kern="0" dirty="0">
                <a:effectLst/>
                <a:latin typeface="Calibri" panose="020F0502020204030204" pitchFamily="34" charset="0"/>
                <a:ea typeface="Calibri" panose="020F0502020204030204" pitchFamily="34" charset="0"/>
                <a:cs typeface="B Nazanin" panose="00000400000000000000" pitchFamily="2" charset="-78"/>
              </a:rPr>
              <a:t> گزارش کرده است. با بروز رسانی ارزش این زمین با نرخ </a:t>
            </a:r>
            <a:r>
              <a:rPr lang="fa-IR" sz="1800" kern="0" dirty="0" err="1">
                <a:effectLst/>
                <a:latin typeface="Calibri" panose="020F0502020204030204" pitchFamily="34" charset="0"/>
                <a:ea typeface="Calibri" panose="020F0502020204030204" pitchFamily="34" charset="0"/>
                <a:cs typeface="B Nazanin" panose="00000400000000000000" pitchFamily="2" charset="-78"/>
              </a:rPr>
              <a:t>مترمربعی</a:t>
            </a:r>
            <a:r>
              <a:rPr lang="fa-IR" sz="1800" kern="0" dirty="0">
                <a:effectLst/>
                <a:latin typeface="Calibri" panose="020F0502020204030204" pitchFamily="34" charset="0"/>
                <a:ea typeface="Calibri" panose="020F0502020204030204" pitchFamily="34" charset="0"/>
                <a:cs typeface="B Nazanin" panose="00000400000000000000" pitchFamily="2" charset="-78"/>
              </a:rPr>
              <a:t> 10 میلیون و پانصد هزار تومان، دارایی های این شرکت به بیش از 3.806 هزار میلیارد تومان افزایش پیدا خواهد کرد.</a:t>
            </a:r>
          </a:p>
        </p:txBody>
      </p:sp>
    </p:spTree>
    <p:extLst>
      <p:ext uri="{BB962C8B-B14F-4D97-AF65-F5344CB8AC3E}">
        <p14:creationId xmlns:p14="http://schemas.microsoft.com/office/powerpoint/2010/main" val="33469322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Rectangle 5"/>
          <p:cNvSpPr/>
          <p:nvPr/>
        </p:nvSpPr>
        <p:spPr>
          <a:xfrm>
            <a:off x="4994694" y="1138300"/>
            <a:ext cx="6227721" cy="477054"/>
          </a:xfrm>
          <a:prstGeom prst="rect">
            <a:avLst/>
          </a:prstGeom>
        </p:spPr>
        <p:txBody>
          <a:bodyPr wrap="square">
            <a:spAutoFit/>
          </a:bodyPr>
          <a:lstStyle/>
          <a:p>
            <a:pPr algn="r" rtl="1"/>
            <a:r>
              <a:rPr lang="fa-IR" sz="2500" b="1" dirty="0">
                <a:solidFill>
                  <a:srgbClr val="133C8B"/>
                </a:solidFill>
                <a:cs typeface="B Nazanin" panose="00000400000000000000" pitchFamily="2" charset="-78"/>
              </a:rPr>
              <a:t>شهرک صنعتی برکت:</a:t>
            </a:r>
            <a:endParaRPr lang="en-US" sz="2500" dirty="0">
              <a:cs typeface="B Nazanin" panose="00000400000000000000" pitchFamily="2" charset="-78"/>
            </a:endParaRPr>
          </a:p>
        </p:txBody>
      </p:sp>
      <p:sp>
        <p:nvSpPr>
          <p:cNvPr id="5" name="TextBox 4">
            <a:extLst>
              <a:ext uri="{FF2B5EF4-FFF2-40B4-BE49-F238E27FC236}">
                <a16:creationId xmlns:a16="http://schemas.microsoft.com/office/drawing/2014/main" id="{1FD0B559-21FB-0215-D83C-A06456397E00}"/>
              </a:ext>
            </a:extLst>
          </p:cNvPr>
          <p:cNvSpPr txBox="1"/>
          <p:nvPr/>
        </p:nvSpPr>
        <p:spPr>
          <a:xfrm>
            <a:off x="759125" y="2842403"/>
            <a:ext cx="10316640" cy="2463238"/>
          </a:xfrm>
          <a:prstGeom prst="rect">
            <a:avLst/>
          </a:prstGeom>
          <a:noFill/>
        </p:spPr>
        <p:txBody>
          <a:bodyPr wrap="square" rtlCol="0">
            <a:spAutoFit/>
          </a:bodyPr>
          <a:lstStyle/>
          <a:p>
            <a:pPr marL="0" marR="0" algn="just" rtl="1">
              <a:lnSpc>
                <a:spcPct val="107000"/>
              </a:lnSpc>
              <a:spcBef>
                <a:spcPts val="0"/>
              </a:spcBef>
              <a:spcAft>
                <a:spcPts val="800"/>
              </a:spcAft>
            </a:pPr>
            <a:r>
              <a:rPr lang="fa-IR" sz="1800" kern="100" dirty="0">
                <a:effectLst/>
                <a:latin typeface="Calibri" panose="020F0502020204030204" pitchFamily="34" charset="0"/>
                <a:ea typeface="Calibri" panose="020F0502020204030204" pitchFamily="34" charset="0"/>
                <a:cs typeface="B Nazanin" panose="00000400000000000000" pitchFamily="2" charset="-78"/>
              </a:rPr>
              <a:t>شرکت شهرک صنعتی دارویی برکت سهامی خاص به </a:t>
            </a:r>
            <a:r>
              <a:rPr lang="fa-IR" sz="1800" kern="100" dirty="0" err="1">
                <a:effectLst/>
                <a:latin typeface="Calibri" panose="020F0502020204030204" pitchFamily="34" charset="0"/>
                <a:ea typeface="Calibri" panose="020F0502020204030204" pitchFamily="34" charset="0"/>
                <a:cs typeface="B Nazanin" panose="00000400000000000000" pitchFamily="2" charset="-78"/>
              </a:rPr>
              <a:t>شناسه</a:t>
            </a:r>
            <a:r>
              <a:rPr lang="fa-IR" sz="1800" kern="100" dirty="0">
                <a:effectLst/>
                <a:latin typeface="Calibri" panose="020F0502020204030204" pitchFamily="34" charset="0"/>
                <a:ea typeface="Calibri" panose="020F0502020204030204" pitchFamily="34" charset="0"/>
                <a:cs typeface="B Nazanin" panose="00000400000000000000" pitchFamily="2" charset="-78"/>
              </a:rPr>
              <a:t> ملی ۱۰۳۲۰۶۴۳۹۱۱ و شماره ثبت ۴۱۳۷۰۷ در تاریخ ۲۸ خرداد ۱۳۹۰ به صورت شرکت سهامی خاص تاسیس شده و در مورخ ۱۶ اردیبهشت ماه سال ۱۳۹۰ در اداره ثبت شرکتها و مؤسسات غیر تجاری استان تهران به ثبت رسیده است. بر اساس تصمیم مجمع عمومی فوق العاده مورخ ۱۳۹۲٫۰۹٫۱۰ نام شرکت از شهرک صنعتی سلامت تدبیر البرز به شرکت شهرک صنعتی دارویی برکت سهامی خاص ) تغییر و در تاریخ ۱۳۹۲٫۱۱٫۲ در اداره ثبت شرکتهای تهران به ثبت رسید. در حال حاضر شرکت از شرکتهای فرعی شرکت گروه دارویی برکت سهامی عام بوده و واحد نهایی گروه کار و اندیش دوران معاصر (سهامی خاص) میباشد. شرکت شهرک صنعتی دارویی برکت به عنوان اولین شهرک تخصصی دارویی کشور با هدف ایجاد زیرساخت جهت استقرار صنایع دارویی در کیلومتر ۱۰ </a:t>
            </a:r>
            <a:r>
              <a:rPr lang="fa-IR" sz="1800" kern="100" dirty="0" err="1">
                <a:effectLst/>
                <a:latin typeface="Calibri" panose="020F0502020204030204" pitchFamily="34" charset="0"/>
                <a:ea typeface="Calibri" panose="020F0502020204030204" pitchFamily="34" charset="0"/>
                <a:cs typeface="B Nazanin" panose="00000400000000000000" pitchFamily="2" charset="-78"/>
              </a:rPr>
              <a:t>آزادراه</a:t>
            </a:r>
            <a:r>
              <a:rPr lang="fa-IR" sz="1800" kern="100" dirty="0">
                <a:effectLst/>
                <a:latin typeface="Calibri" panose="020F0502020204030204" pitchFamily="34" charset="0"/>
                <a:ea typeface="Calibri" panose="020F0502020204030204" pitchFamily="34" charset="0"/>
                <a:cs typeface="B Nazanin" panose="00000400000000000000" pitchFamily="2" charset="-78"/>
              </a:rPr>
              <a:t> کرج – قزوین و با موقعیت و </a:t>
            </a:r>
            <a:r>
              <a:rPr lang="fa-IR" sz="1800" kern="100" dirty="0" err="1">
                <a:effectLst/>
                <a:latin typeface="Calibri" panose="020F0502020204030204" pitchFamily="34" charset="0"/>
                <a:ea typeface="Calibri" panose="020F0502020204030204" pitchFamily="34" charset="0"/>
                <a:cs typeface="B Nazanin" panose="00000400000000000000" pitchFamily="2" charset="-78"/>
              </a:rPr>
              <a:t>فاصله‌ای</a:t>
            </a:r>
            <a:r>
              <a:rPr lang="fa-IR" sz="1800" kern="100" dirty="0">
                <a:effectLst/>
                <a:latin typeface="Calibri" panose="020F0502020204030204" pitchFamily="34" charset="0"/>
                <a:ea typeface="Calibri" panose="020F0502020204030204" pitchFamily="34" charset="0"/>
                <a:cs typeface="B Nazanin" panose="00000400000000000000" pitchFamily="2" charset="-78"/>
              </a:rPr>
              <a:t> مناسب از شهر تهران، کرج و </a:t>
            </a:r>
            <a:r>
              <a:rPr lang="fa-IR" sz="1800" kern="100" dirty="0" err="1">
                <a:effectLst/>
                <a:latin typeface="Calibri" panose="020F0502020204030204" pitchFamily="34" charset="0"/>
                <a:ea typeface="Calibri" panose="020F0502020204030204" pitchFamily="34" charset="0"/>
                <a:cs typeface="B Nazanin" panose="00000400000000000000" pitchFamily="2" charset="-78"/>
              </a:rPr>
              <a:t>فرودگاه‌های</a:t>
            </a:r>
            <a:r>
              <a:rPr lang="fa-IR" sz="1800" kern="100" dirty="0">
                <a:effectLst/>
                <a:latin typeface="Calibri" panose="020F0502020204030204" pitchFamily="34" charset="0"/>
                <a:ea typeface="Calibri" panose="020F0502020204030204" pitchFamily="34" charset="0"/>
                <a:cs typeface="B Nazanin" panose="00000400000000000000" pitchFamily="2" charset="-78"/>
              </a:rPr>
              <a:t> امام خمینی (ره)، </a:t>
            </a:r>
            <a:r>
              <a:rPr lang="fa-IR" sz="1800" kern="100" dirty="0" err="1">
                <a:effectLst/>
                <a:latin typeface="Calibri" panose="020F0502020204030204" pitchFamily="34" charset="0"/>
                <a:ea typeface="Calibri" panose="020F0502020204030204" pitchFamily="34" charset="0"/>
                <a:cs typeface="B Nazanin" panose="00000400000000000000" pitchFamily="2" charset="-78"/>
              </a:rPr>
              <a:t>مهرآباد</a:t>
            </a:r>
            <a:r>
              <a:rPr lang="fa-IR" sz="1800" kern="100" dirty="0">
                <a:effectLst/>
                <a:latin typeface="Calibri" panose="020F0502020204030204" pitchFamily="34" charset="0"/>
                <a:ea typeface="Calibri" panose="020F0502020204030204" pitchFamily="34" charset="0"/>
                <a:cs typeface="B Nazanin" panose="00000400000000000000" pitchFamily="2" charset="-78"/>
              </a:rPr>
              <a:t> و پیام در </a:t>
            </a:r>
            <a:r>
              <a:rPr lang="fa-IR" sz="1800" kern="100" dirty="0" err="1">
                <a:effectLst/>
                <a:latin typeface="Calibri" panose="020F0502020204030204" pitchFamily="34" charset="0"/>
                <a:ea typeface="Calibri" panose="020F0502020204030204" pitchFamily="34" charset="0"/>
                <a:cs typeface="B Nazanin" panose="00000400000000000000" pitchFamily="2" charset="-78"/>
              </a:rPr>
              <a:t>مساحتی</a:t>
            </a:r>
            <a:r>
              <a:rPr lang="fa-IR" sz="1800" kern="100" dirty="0">
                <a:effectLst/>
                <a:latin typeface="Calibri" panose="020F0502020204030204" pitchFamily="34" charset="0"/>
                <a:ea typeface="Calibri" panose="020F0502020204030204" pitchFamily="34" charset="0"/>
                <a:cs typeface="B Nazanin" panose="00000400000000000000" pitchFamily="2" charset="-78"/>
              </a:rPr>
              <a:t> حدود ۲۰۰ هکتار و اختصاص ۱۰۰ هکتار به قطعات صنعتی و </a:t>
            </a:r>
            <a:r>
              <a:rPr lang="fa-IR" sz="1800" kern="100" dirty="0" err="1">
                <a:effectLst/>
                <a:latin typeface="Calibri" panose="020F0502020204030204" pitchFamily="34" charset="0"/>
                <a:ea typeface="Calibri" panose="020F0502020204030204" pitchFamily="34" charset="0"/>
                <a:cs typeface="B Nazanin" panose="00000400000000000000" pitchFamily="2" charset="-78"/>
              </a:rPr>
              <a:t>دانش‌بنیان</a:t>
            </a:r>
            <a:r>
              <a:rPr lang="fa-IR" sz="1800" kern="100" dirty="0">
                <a:effectLst/>
                <a:latin typeface="Calibri" panose="020F0502020204030204" pitchFamily="34" charset="0"/>
                <a:ea typeface="Calibri" panose="020F0502020204030204" pitchFamily="34" charset="0"/>
                <a:cs typeface="B Nazanin" panose="00000400000000000000" pitchFamily="2" charset="-78"/>
              </a:rPr>
              <a:t> با ۲۰۵ پلاک در شمال </a:t>
            </a:r>
            <a:r>
              <a:rPr lang="fa-IR" sz="1800" kern="100" dirty="0" err="1">
                <a:effectLst/>
                <a:latin typeface="Calibri" panose="020F0502020204030204" pitchFamily="34" charset="0"/>
                <a:ea typeface="Calibri" panose="020F0502020204030204" pitchFamily="34" charset="0"/>
                <a:cs typeface="B Nazanin" panose="00000400000000000000" pitchFamily="2" charset="-78"/>
              </a:rPr>
              <a:t>آزادراه</a:t>
            </a:r>
            <a:r>
              <a:rPr lang="fa-IR" sz="1800" kern="100" dirty="0">
                <a:effectLst/>
                <a:latin typeface="Calibri" panose="020F0502020204030204" pitchFamily="34" charset="0"/>
                <a:ea typeface="Calibri" panose="020F0502020204030204" pitchFamily="34" charset="0"/>
                <a:cs typeface="B Nazanin" panose="00000400000000000000" pitchFamily="2" charset="-78"/>
              </a:rPr>
              <a:t> کرج – قزوین احداث شده است.</a:t>
            </a:r>
          </a:p>
        </p:txBody>
      </p:sp>
      <p:pic>
        <p:nvPicPr>
          <p:cNvPr id="3" name="Picture 2" descr="شهرک صنعتی دارویی برکت در مسیر تبدیل به منطقه ویژه اقتصادی – شهرک صنعتی  دارویی برکت (سهامی خاص)">
            <a:extLst>
              <a:ext uri="{FF2B5EF4-FFF2-40B4-BE49-F238E27FC236}">
                <a16:creationId xmlns:a16="http://schemas.microsoft.com/office/drawing/2014/main" id="{149230BA-6F24-A278-09A5-C0CE5D34E355}"/>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22164" y="1138300"/>
            <a:ext cx="1990725" cy="1403350"/>
          </a:xfrm>
          <a:prstGeom prst="rect">
            <a:avLst/>
          </a:prstGeom>
          <a:noFill/>
          <a:ln>
            <a:noFill/>
          </a:ln>
        </p:spPr>
      </p:pic>
    </p:spTree>
    <p:extLst>
      <p:ext uri="{BB962C8B-B14F-4D97-AF65-F5344CB8AC3E}">
        <p14:creationId xmlns:p14="http://schemas.microsoft.com/office/powerpoint/2010/main" val="244574663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TextBox 4">
            <a:extLst>
              <a:ext uri="{FF2B5EF4-FFF2-40B4-BE49-F238E27FC236}">
                <a16:creationId xmlns:a16="http://schemas.microsoft.com/office/drawing/2014/main" id="{1FD0B559-21FB-0215-D83C-A06456397E00}"/>
              </a:ext>
            </a:extLst>
          </p:cNvPr>
          <p:cNvSpPr txBox="1"/>
          <p:nvPr/>
        </p:nvSpPr>
        <p:spPr>
          <a:xfrm>
            <a:off x="903451" y="4599473"/>
            <a:ext cx="10316640" cy="981423"/>
          </a:xfrm>
          <a:prstGeom prst="rect">
            <a:avLst/>
          </a:prstGeom>
          <a:noFill/>
        </p:spPr>
        <p:txBody>
          <a:bodyPr wrap="square" rtlCol="0">
            <a:spAutoFit/>
          </a:bodyPr>
          <a:lstStyle/>
          <a:p>
            <a:pPr marL="0" marR="0" algn="just" rtl="1">
              <a:lnSpc>
                <a:spcPct val="107000"/>
              </a:lnSpc>
              <a:spcBef>
                <a:spcPts val="0"/>
              </a:spcBef>
              <a:spcAft>
                <a:spcPts val="800"/>
              </a:spcAft>
            </a:pPr>
            <a:r>
              <a:rPr lang="fa-IR" sz="1800" kern="100" dirty="0">
                <a:effectLst/>
                <a:latin typeface="Calibri" panose="020F0502020204030204" pitchFamily="34" charset="0"/>
                <a:ea typeface="Calibri" panose="020F0502020204030204" pitchFamily="34" charset="0"/>
                <a:cs typeface="B Nazanin" panose="00000400000000000000" pitchFamily="2" charset="-78"/>
              </a:rPr>
              <a:t>شرکت با هدف تامین زیرساختهای </a:t>
            </a:r>
            <a:r>
              <a:rPr lang="fa-IR" sz="1800" kern="100" dirty="0" err="1">
                <a:effectLst/>
                <a:latin typeface="Calibri" panose="020F0502020204030204" pitchFamily="34" charset="0"/>
                <a:ea typeface="Calibri" panose="020F0502020204030204" pitchFamily="34" charset="0"/>
                <a:cs typeface="B Nazanin" panose="00000400000000000000" pitchFamily="2" charset="-78"/>
              </a:rPr>
              <a:t>شهرکهای</a:t>
            </a:r>
            <a:r>
              <a:rPr lang="fa-IR" sz="1800" kern="100" dirty="0">
                <a:effectLst/>
                <a:latin typeface="Calibri" panose="020F0502020204030204" pitchFamily="34" charset="0"/>
                <a:ea typeface="Calibri" panose="020F0502020204030204" pitchFamily="34" charset="0"/>
                <a:cs typeface="B Nazanin" panose="00000400000000000000" pitchFamily="2" charset="-78"/>
              </a:rPr>
              <a:t> صنعتی سلامت، اقدامات جامعی از جمله مطالعه، طراحی، سازه سازی، خدمات فنی و مشاوره ای را انجام می دهد. همچنین در زمینه تولید، توزیع و صادرات انواع داروها، تجهیزات پزشکی و ماشین آلات مربوطه فعالیت می کند. در سال مورد گزارش، تکمیل عملیات اجرایی و زیرساخت های شهرک دارویی برکت و فروش زمین به متقاضیان، مهمترین فعالیت این شرکت بوده است.</a:t>
            </a:r>
          </a:p>
        </p:txBody>
      </p:sp>
      <p:pic>
        <p:nvPicPr>
          <p:cNvPr id="2" name="Picture 1">
            <a:extLst>
              <a:ext uri="{FF2B5EF4-FFF2-40B4-BE49-F238E27FC236}">
                <a16:creationId xmlns:a16="http://schemas.microsoft.com/office/drawing/2014/main" id="{5BE2960A-3069-245E-AF93-7565D2AD64AC}"/>
              </a:ext>
            </a:extLst>
          </p:cNvPr>
          <p:cNvPicPr>
            <a:picLocks noChangeAspect="1"/>
          </p:cNvPicPr>
          <p:nvPr/>
        </p:nvPicPr>
        <p:blipFill>
          <a:blip r:embed="rId3"/>
          <a:stretch>
            <a:fillRect/>
          </a:stretch>
        </p:blipFill>
        <p:spPr>
          <a:xfrm>
            <a:off x="6130230" y="1277104"/>
            <a:ext cx="3841750" cy="2705100"/>
          </a:xfrm>
          <a:prstGeom prst="rect">
            <a:avLst/>
          </a:prstGeom>
        </p:spPr>
      </p:pic>
      <p:pic>
        <p:nvPicPr>
          <p:cNvPr id="7" name="Picture 6" descr="شهرک تخصصی دارویی «برکت» افتتاح شد">
            <a:extLst>
              <a:ext uri="{FF2B5EF4-FFF2-40B4-BE49-F238E27FC236}">
                <a16:creationId xmlns:a16="http://schemas.microsoft.com/office/drawing/2014/main" id="{BD2107E6-C61E-C41C-D153-E7CC1C782C6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037020" y="1273294"/>
            <a:ext cx="4093210" cy="2708910"/>
          </a:xfrm>
          <a:prstGeom prst="rect">
            <a:avLst/>
          </a:prstGeom>
          <a:noFill/>
          <a:ln>
            <a:noFill/>
          </a:ln>
        </p:spPr>
      </p:pic>
    </p:spTree>
    <p:extLst>
      <p:ext uri="{BB962C8B-B14F-4D97-AF65-F5344CB8AC3E}">
        <p14:creationId xmlns:p14="http://schemas.microsoft.com/office/powerpoint/2010/main" val="53015310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TextBox 4">
            <a:extLst>
              <a:ext uri="{FF2B5EF4-FFF2-40B4-BE49-F238E27FC236}">
                <a16:creationId xmlns:a16="http://schemas.microsoft.com/office/drawing/2014/main" id="{1FD0B559-21FB-0215-D83C-A06456397E00}"/>
              </a:ext>
            </a:extLst>
          </p:cNvPr>
          <p:cNvSpPr txBox="1"/>
          <p:nvPr/>
        </p:nvSpPr>
        <p:spPr>
          <a:xfrm>
            <a:off x="722296" y="1239875"/>
            <a:ext cx="10316640" cy="5073568"/>
          </a:xfrm>
          <a:prstGeom prst="rect">
            <a:avLst/>
          </a:prstGeom>
          <a:noFill/>
        </p:spPr>
        <p:txBody>
          <a:bodyPr wrap="square" rtlCol="0">
            <a:spAutoFit/>
          </a:bodyPr>
          <a:lstStyle/>
          <a:p>
            <a:pPr marL="0" marR="0" algn="just" rtl="1">
              <a:lnSpc>
                <a:spcPct val="107000"/>
              </a:lnSpc>
              <a:spcBef>
                <a:spcPts val="0"/>
              </a:spcBef>
              <a:spcAft>
                <a:spcPts val="800"/>
              </a:spcAft>
            </a:pPr>
            <a:r>
              <a:rPr lang="fa-IR" sz="1800" kern="100" dirty="0">
                <a:effectLst/>
                <a:latin typeface="Calibri" panose="020F0502020204030204" pitchFamily="34" charset="0"/>
                <a:ea typeface="Calibri" panose="020F0502020204030204" pitchFamily="34" charset="0"/>
                <a:cs typeface="B Nazanin" panose="00000400000000000000" pitchFamily="2" charset="-78"/>
              </a:rPr>
              <a:t>شهرک صنعتی برکت شامل </a:t>
            </a:r>
            <a:r>
              <a:rPr lang="fa-IR" sz="1800" kern="100" dirty="0" err="1">
                <a:effectLst/>
                <a:latin typeface="Calibri" panose="020F0502020204030204" pitchFamily="34" charset="0"/>
                <a:ea typeface="Calibri" panose="020F0502020204030204" pitchFamily="34" charset="0"/>
                <a:cs typeface="B Nazanin" panose="00000400000000000000" pitchFamily="2" charset="-78"/>
              </a:rPr>
              <a:t>مجموعه‌ای</a:t>
            </a:r>
            <a:r>
              <a:rPr lang="fa-IR" sz="1800" kern="100" dirty="0">
                <a:effectLst/>
                <a:latin typeface="Calibri" panose="020F0502020204030204" pitchFamily="34" charset="0"/>
                <a:ea typeface="Calibri" panose="020F0502020204030204" pitchFamily="34" charset="0"/>
                <a:cs typeface="B Nazanin" panose="00000400000000000000" pitchFamily="2" charset="-78"/>
              </a:rPr>
              <a:t> متنوع از شرکت های مختلف است:</a:t>
            </a:r>
          </a:p>
          <a:p>
            <a:pPr marL="0" marR="0" algn="just" rtl="1">
              <a:lnSpc>
                <a:spcPct val="107000"/>
              </a:lnSpc>
              <a:spcBef>
                <a:spcPts val="0"/>
              </a:spcBef>
              <a:spcAft>
                <a:spcPts val="800"/>
              </a:spcAft>
            </a:pPr>
            <a:r>
              <a:rPr lang="fa-IR" sz="1800" kern="100" dirty="0">
                <a:effectLst/>
                <a:latin typeface="Calibri" panose="020F0502020204030204" pitchFamily="34" charset="0"/>
                <a:ea typeface="Calibri" panose="020F0502020204030204" pitchFamily="34" charset="0"/>
                <a:cs typeface="B Nazanin" panose="00000400000000000000" pitchFamily="2" charset="-78"/>
              </a:rPr>
              <a:t>•	</a:t>
            </a:r>
            <a:r>
              <a:rPr lang="fa-IR" sz="1800" kern="100" dirty="0" err="1">
                <a:effectLst/>
                <a:latin typeface="Calibri" panose="020F0502020204030204" pitchFamily="34" charset="0"/>
                <a:ea typeface="Calibri" panose="020F0502020204030204" pitchFamily="34" charset="0"/>
                <a:cs typeface="B Nazanin" panose="00000400000000000000" pitchFamily="2" charset="-78"/>
              </a:rPr>
              <a:t>انکوباتورها</a:t>
            </a:r>
            <a:r>
              <a:rPr lang="fa-IR" sz="1800" kern="100" dirty="0">
                <a:effectLst/>
                <a:latin typeface="Calibri" panose="020F0502020204030204" pitchFamily="34" charset="0"/>
                <a:ea typeface="Calibri" panose="020F0502020204030204" pitchFamily="34" charset="0"/>
                <a:cs typeface="B Nazanin" panose="00000400000000000000" pitchFamily="2" charset="-78"/>
              </a:rPr>
              <a:t>، </a:t>
            </a:r>
            <a:r>
              <a:rPr lang="fa-IR" sz="1800" kern="100" dirty="0" err="1">
                <a:effectLst/>
                <a:latin typeface="Calibri" panose="020F0502020204030204" pitchFamily="34" charset="0"/>
                <a:ea typeface="Calibri" panose="020F0502020204030204" pitchFamily="34" charset="0"/>
                <a:cs typeface="B Nazanin" panose="00000400000000000000" pitchFamily="2" charset="-78"/>
              </a:rPr>
              <a:t>آزمایشگاه‌های</a:t>
            </a:r>
            <a:r>
              <a:rPr lang="fa-IR" sz="1800" kern="100" dirty="0">
                <a:effectLst/>
                <a:latin typeface="Calibri" panose="020F0502020204030204" pitchFamily="34" charset="0"/>
                <a:ea typeface="Calibri" panose="020F0502020204030204" pitchFamily="34" charset="0"/>
                <a:cs typeface="B Nazanin" panose="00000400000000000000" pitchFamily="2" charset="-78"/>
              </a:rPr>
              <a:t> مرکزی و دفتر مدیریت تحقیق و توسعه به مساحت 4.6 هکتار</a:t>
            </a:r>
          </a:p>
          <a:p>
            <a:pPr marL="0" marR="0" algn="just" rtl="1">
              <a:lnSpc>
                <a:spcPct val="107000"/>
              </a:lnSpc>
              <a:spcBef>
                <a:spcPts val="0"/>
              </a:spcBef>
              <a:spcAft>
                <a:spcPts val="800"/>
              </a:spcAft>
            </a:pPr>
            <a:r>
              <a:rPr lang="fa-IR" sz="1800" kern="100" dirty="0">
                <a:effectLst/>
                <a:latin typeface="Calibri" panose="020F0502020204030204" pitchFamily="34" charset="0"/>
                <a:ea typeface="Calibri" panose="020F0502020204030204" pitchFamily="34" charset="0"/>
                <a:cs typeface="B Nazanin" panose="00000400000000000000" pitchFamily="2" charset="-78"/>
              </a:rPr>
              <a:t>•	</a:t>
            </a:r>
            <a:r>
              <a:rPr lang="fa-IR" sz="1800" kern="100" dirty="0" err="1">
                <a:effectLst/>
                <a:latin typeface="Calibri" panose="020F0502020204030204" pitchFamily="34" charset="0"/>
                <a:ea typeface="Calibri" panose="020F0502020204030204" pitchFamily="34" charset="0"/>
                <a:cs typeface="B Nazanin" panose="00000400000000000000" pitchFamily="2" charset="-78"/>
              </a:rPr>
              <a:t>شرکت‌های</a:t>
            </a:r>
            <a:r>
              <a:rPr lang="fa-IR" sz="1800" kern="100" dirty="0">
                <a:effectLst/>
                <a:latin typeface="Calibri" panose="020F0502020204030204" pitchFamily="34" charset="0"/>
                <a:ea typeface="Calibri" panose="020F0502020204030204" pitchFamily="34" charset="0"/>
                <a:cs typeface="B Nazanin" panose="00000400000000000000" pitchFamily="2" charset="-78"/>
              </a:rPr>
              <a:t> </a:t>
            </a:r>
            <a:r>
              <a:rPr lang="fa-IR" sz="1800" kern="100" dirty="0" err="1">
                <a:effectLst/>
                <a:latin typeface="Calibri" panose="020F0502020204030204" pitchFamily="34" charset="0"/>
                <a:ea typeface="Calibri" panose="020F0502020204030204" pitchFamily="34" charset="0"/>
                <a:cs typeface="B Nazanin" panose="00000400000000000000" pitchFamily="2" charset="-78"/>
              </a:rPr>
              <a:t>دانش‌بنیان</a:t>
            </a:r>
            <a:r>
              <a:rPr lang="fa-IR" sz="1800" kern="100" dirty="0">
                <a:effectLst/>
                <a:latin typeface="Calibri" panose="020F0502020204030204" pitchFamily="34" charset="0"/>
                <a:ea typeface="Calibri" panose="020F0502020204030204" pitchFamily="34" charset="0"/>
                <a:cs typeface="B Nazanin" panose="00000400000000000000" pitchFamily="2" charset="-78"/>
              </a:rPr>
              <a:t> به مساحت 11.4 هکتار</a:t>
            </a:r>
          </a:p>
          <a:p>
            <a:pPr marL="0" marR="0" algn="just" rtl="1">
              <a:lnSpc>
                <a:spcPct val="107000"/>
              </a:lnSpc>
              <a:spcBef>
                <a:spcPts val="0"/>
              </a:spcBef>
              <a:spcAft>
                <a:spcPts val="800"/>
              </a:spcAft>
            </a:pPr>
            <a:r>
              <a:rPr lang="fa-IR" sz="1800" kern="100" dirty="0">
                <a:effectLst/>
                <a:latin typeface="Calibri" panose="020F0502020204030204" pitchFamily="34" charset="0"/>
                <a:ea typeface="Calibri" panose="020F0502020204030204" pitchFamily="34" charset="0"/>
                <a:cs typeface="B Nazanin" panose="00000400000000000000" pitchFamily="2" charset="-78"/>
              </a:rPr>
              <a:t>•	</a:t>
            </a:r>
            <a:r>
              <a:rPr lang="fa-IR" sz="1800" kern="100" dirty="0" err="1">
                <a:effectLst/>
                <a:latin typeface="Calibri" panose="020F0502020204030204" pitchFamily="34" charset="0"/>
                <a:ea typeface="Calibri" panose="020F0502020204030204" pitchFamily="34" charset="0"/>
                <a:cs typeface="B Nazanin" panose="00000400000000000000" pitchFamily="2" charset="-78"/>
              </a:rPr>
              <a:t>شرکت‌های</a:t>
            </a:r>
            <a:r>
              <a:rPr lang="fa-IR" sz="1800" kern="100" dirty="0">
                <a:effectLst/>
                <a:latin typeface="Calibri" panose="020F0502020204030204" pitchFamily="34" charset="0"/>
                <a:ea typeface="Calibri" panose="020F0502020204030204" pitchFamily="34" charset="0"/>
                <a:cs typeface="B Nazanin" panose="00000400000000000000" pitchFamily="2" charset="-78"/>
              </a:rPr>
              <a:t> </a:t>
            </a:r>
            <a:r>
              <a:rPr lang="fa-IR" sz="1800" kern="100" dirty="0" err="1">
                <a:effectLst/>
                <a:latin typeface="Calibri" panose="020F0502020204030204" pitchFamily="34" charset="0"/>
                <a:ea typeface="Calibri" panose="020F0502020204030204" pitchFamily="34" charset="0"/>
                <a:cs typeface="B Nazanin" panose="00000400000000000000" pitchFamily="2" charset="-78"/>
              </a:rPr>
              <a:t>سل‌تراپی</a:t>
            </a:r>
            <a:r>
              <a:rPr lang="fa-IR" sz="1800" kern="100" dirty="0">
                <a:effectLst/>
                <a:latin typeface="Calibri" panose="020F0502020204030204" pitchFamily="34" charset="0"/>
                <a:ea typeface="Calibri" panose="020F0502020204030204" pitchFamily="34" charset="0"/>
                <a:cs typeface="B Nazanin" panose="00000400000000000000" pitchFamily="2" charset="-78"/>
              </a:rPr>
              <a:t> به مساحت 5.2 هکتار</a:t>
            </a:r>
          </a:p>
          <a:p>
            <a:pPr marL="0" marR="0" algn="just" rtl="1">
              <a:lnSpc>
                <a:spcPct val="107000"/>
              </a:lnSpc>
              <a:spcBef>
                <a:spcPts val="0"/>
              </a:spcBef>
              <a:spcAft>
                <a:spcPts val="800"/>
              </a:spcAft>
            </a:pPr>
            <a:r>
              <a:rPr lang="fa-IR" sz="1800" kern="100" dirty="0">
                <a:effectLst/>
                <a:latin typeface="Calibri" panose="020F0502020204030204" pitchFamily="34" charset="0"/>
                <a:ea typeface="Calibri" panose="020F0502020204030204" pitchFamily="34" charset="0"/>
                <a:cs typeface="B Nazanin" panose="00000400000000000000" pitchFamily="2" charset="-78"/>
              </a:rPr>
              <a:t>•	</a:t>
            </a:r>
            <a:r>
              <a:rPr lang="fa-IR" sz="1800" kern="100" dirty="0" err="1">
                <a:effectLst/>
                <a:latin typeface="Calibri" panose="020F0502020204030204" pitchFamily="34" charset="0"/>
                <a:ea typeface="Calibri" panose="020F0502020204030204" pitchFamily="34" charset="0"/>
                <a:cs typeface="B Nazanin" panose="00000400000000000000" pitchFamily="2" charset="-78"/>
              </a:rPr>
              <a:t>شرکت‌های</a:t>
            </a:r>
            <a:r>
              <a:rPr lang="fa-IR" sz="1800" kern="100" dirty="0">
                <a:effectLst/>
                <a:latin typeface="Calibri" panose="020F0502020204030204" pitchFamily="34" charset="0"/>
                <a:ea typeface="Calibri" panose="020F0502020204030204" pitchFamily="34" charset="0"/>
                <a:cs typeface="B Nazanin" panose="00000400000000000000" pitchFamily="2" charset="-78"/>
              </a:rPr>
              <a:t> بیوتکنولوژی به مساحت 5 هکتار</a:t>
            </a:r>
          </a:p>
          <a:p>
            <a:pPr marL="0" marR="0" algn="just" rtl="1">
              <a:lnSpc>
                <a:spcPct val="107000"/>
              </a:lnSpc>
              <a:spcBef>
                <a:spcPts val="0"/>
              </a:spcBef>
              <a:spcAft>
                <a:spcPts val="800"/>
              </a:spcAft>
            </a:pPr>
            <a:r>
              <a:rPr lang="fa-IR" sz="1800" kern="100" dirty="0">
                <a:effectLst/>
                <a:latin typeface="Calibri" panose="020F0502020204030204" pitchFamily="34" charset="0"/>
                <a:ea typeface="Calibri" panose="020F0502020204030204" pitchFamily="34" charset="0"/>
                <a:cs typeface="B Nazanin" panose="00000400000000000000" pitchFamily="2" charset="-78"/>
              </a:rPr>
              <a:t>•	</a:t>
            </a:r>
            <a:r>
              <a:rPr lang="fa-IR" sz="1800" kern="100" dirty="0" err="1">
                <a:effectLst/>
                <a:latin typeface="Calibri" panose="020F0502020204030204" pitchFamily="34" charset="0"/>
                <a:ea typeface="Calibri" panose="020F0502020204030204" pitchFamily="34" charset="0"/>
                <a:cs typeface="B Nazanin" panose="00000400000000000000" pitchFamily="2" charset="-78"/>
              </a:rPr>
              <a:t>پالایشگاه</a:t>
            </a:r>
            <a:r>
              <a:rPr lang="fa-IR" sz="1800" kern="100" dirty="0">
                <a:effectLst/>
                <a:latin typeface="Calibri" panose="020F0502020204030204" pitchFamily="34" charset="0"/>
                <a:ea typeface="Calibri" panose="020F0502020204030204" pitchFamily="34" charset="0"/>
                <a:cs typeface="B Nazanin" panose="00000400000000000000" pitchFamily="2" charset="-78"/>
              </a:rPr>
              <a:t> خون و </a:t>
            </a:r>
            <a:r>
              <a:rPr lang="fa-IR" sz="1800" kern="100" dirty="0" err="1">
                <a:effectLst/>
                <a:latin typeface="Calibri" panose="020F0502020204030204" pitchFamily="34" charset="0"/>
                <a:ea typeface="Calibri" panose="020F0502020204030204" pitchFamily="34" charset="0"/>
                <a:cs typeface="B Nazanin" panose="00000400000000000000" pitchFamily="2" charset="-78"/>
              </a:rPr>
              <a:t>فرآورده‌های</a:t>
            </a:r>
            <a:r>
              <a:rPr lang="fa-IR" sz="1800" kern="100" dirty="0">
                <a:effectLst/>
                <a:latin typeface="Calibri" panose="020F0502020204030204" pitchFamily="34" charset="0"/>
                <a:ea typeface="Calibri" panose="020F0502020204030204" pitchFamily="34" charset="0"/>
                <a:cs typeface="B Nazanin" panose="00000400000000000000" pitchFamily="2" charset="-78"/>
              </a:rPr>
              <a:t> </a:t>
            </a:r>
            <a:r>
              <a:rPr lang="fa-IR" sz="1800" kern="100" dirty="0" err="1">
                <a:effectLst/>
                <a:latin typeface="Calibri" panose="020F0502020204030204" pitchFamily="34" charset="0"/>
                <a:ea typeface="Calibri" panose="020F0502020204030204" pitchFamily="34" charset="0"/>
                <a:cs typeface="B Nazanin" panose="00000400000000000000" pitchFamily="2" charset="-78"/>
              </a:rPr>
              <a:t>پلاسمایی</a:t>
            </a:r>
            <a:r>
              <a:rPr lang="fa-IR" sz="1800" kern="100" dirty="0">
                <a:effectLst/>
                <a:latin typeface="Calibri" panose="020F0502020204030204" pitchFamily="34" charset="0"/>
                <a:ea typeface="Calibri" panose="020F0502020204030204" pitchFamily="34" charset="0"/>
                <a:cs typeface="B Nazanin" panose="00000400000000000000" pitchFamily="2" charset="-78"/>
              </a:rPr>
              <a:t> به مساحت 4.5 هکتار</a:t>
            </a:r>
          </a:p>
          <a:p>
            <a:pPr marL="0" marR="0" algn="just" rtl="1">
              <a:lnSpc>
                <a:spcPct val="107000"/>
              </a:lnSpc>
              <a:spcBef>
                <a:spcPts val="0"/>
              </a:spcBef>
              <a:spcAft>
                <a:spcPts val="800"/>
              </a:spcAft>
            </a:pPr>
            <a:r>
              <a:rPr lang="fa-IR" sz="1800" kern="100" dirty="0">
                <a:effectLst/>
                <a:latin typeface="Calibri" panose="020F0502020204030204" pitchFamily="34" charset="0"/>
                <a:ea typeface="Calibri" panose="020F0502020204030204" pitchFamily="34" charset="0"/>
                <a:cs typeface="B Nazanin" panose="00000400000000000000" pitchFamily="2" charset="-78"/>
              </a:rPr>
              <a:t>•	</a:t>
            </a:r>
            <a:r>
              <a:rPr lang="fa-IR" sz="1800" kern="100" dirty="0" err="1">
                <a:effectLst/>
                <a:latin typeface="Calibri" panose="020F0502020204030204" pitchFamily="34" charset="0"/>
                <a:ea typeface="Calibri" panose="020F0502020204030204" pitchFamily="34" charset="0"/>
                <a:cs typeface="B Nazanin" panose="00000400000000000000" pitchFamily="2" charset="-78"/>
              </a:rPr>
              <a:t>کارخانه‌های</a:t>
            </a:r>
            <a:r>
              <a:rPr lang="fa-IR" sz="1800" kern="100" dirty="0">
                <a:effectLst/>
                <a:latin typeface="Calibri" panose="020F0502020204030204" pitchFamily="34" charset="0"/>
                <a:ea typeface="Calibri" panose="020F0502020204030204" pitchFamily="34" charset="0"/>
                <a:cs typeface="B Nazanin" panose="00000400000000000000" pitchFamily="2" charset="-78"/>
              </a:rPr>
              <a:t> </a:t>
            </a:r>
            <a:r>
              <a:rPr lang="fa-IR" sz="1800" kern="100" dirty="0" err="1">
                <a:effectLst/>
                <a:latin typeface="Calibri" panose="020F0502020204030204" pitchFamily="34" charset="0"/>
                <a:ea typeface="Calibri" panose="020F0502020204030204" pitchFamily="34" charset="0"/>
                <a:cs typeface="B Nazanin" panose="00000400000000000000" pitchFamily="2" charset="-78"/>
              </a:rPr>
              <a:t>واکسن‌سازی</a:t>
            </a:r>
            <a:r>
              <a:rPr lang="fa-IR" sz="1800" kern="100" dirty="0">
                <a:effectLst/>
                <a:latin typeface="Calibri" panose="020F0502020204030204" pitchFamily="34" charset="0"/>
                <a:ea typeface="Calibri" panose="020F0502020204030204" pitchFamily="34" charset="0"/>
                <a:cs typeface="B Nazanin" panose="00000400000000000000" pitchFamily="2" charset="-78"/>
              </a:rPr>
              <a:t> به مساحت 3.9 هکتار</a:t>
            </a:r>
          </a:p>
          <a:p>
            <a:pPr marL="0" marR="0" algn="just" rtl="1">
              <a:lnSpc>
                <a:spcPct val="107000"/>
              </a:lnSpc>
              <a:spcBef>
                <a:spcPts val="0"/>
              </a:spcBef>
              <a:spcAft>
                <a:spcPts val="800"/>
              </a:spcAft>
            </a:pPr>
            <a:r>
              <a:rPr lang="fa-IR" sz="1800" kern="100" dirty="0">
                <a:effectLst/>
                <a:latin typeface="Calibri" panose="020F0502020204030204" pitchFamily="34" charset="0"/>
                <a:ea typeface="Calibri" panose="020F0502020204030204" pitchFamily="34" charset="0"/>
                <a:cs typeface="B Nazanin" panose="00000400000000000000" pitchFamily="2" charset="-78"/>
              </a:rPr>
              <a:t>•	</a:t>
            </a:r>
            <a:r>
              <a:rPr lang="fa-IR" sz="1800" kern="100" dirty="0" err="1">
                <a:effectLst/>
                <a:latin typeface="Calibri" panose="020F0502020204030204" pitchFamily="34" charset="0"/>
                <a:ea typeface="Calibri" panose="020F0502020204030204" pitchFamily="34" charset="0"/>
                <a:cs typeface="B Nazanin" panose="00000400000000000000" pitchFamily="2" charset="-78"/>
              </a:rPr>
              <a:t>شرکت‌های</a:t>
            </a:r>
            <a:r>
              <a:rPr lang="fa-IR" sz="1800" kern="100" dirty="0">
                <a:effectLst/>
                <a:latin typeface="Calibri" panose="020F0502020204030204" pitchFamily="34" charset="0"/>
                <a:ea typeface="Calibri" panose="020F0502020204030204" pitchFamily="34" charset="0"/>
                <a:cs typeface="B Nazanin" panose="00000400000000000000" pitchFamily="2" charset="-78"/>
              </a:rPr>
              <a:t> با </a:t>
            </a:r>
            <a:r>
              <a:rPr lang="fa-IR" sz="1800" kern="100" dirty="0" err="1">
                <a:effectLst/>
                <a:latin typeface="Calibri" panose="020F0502020204030204" pitchFamily="34" charset="0"/>
                <a:ea typeface="Calibri" panose="020F0502020204030204" pitchFamily="34" charset="0"/>
                <a:cs typeface="B Nazanin" panose="00000400000000000000" pitchFamily="2" charset="-78"/>
              </a:rPr>
              <a:t>فناوری‌های</a:t>
            </a:r>
            <a:r>
              <a:rPr lang="fa-IR" sz="1800" kern="100" dirty="0">
                <a:effectLst/>
                <a:latin typeface="Calibri" panose="020F0502020204030204" pitchFamily="34" charset="0"/>
                <a:ea typeface="Calibri" panose="020F0502020204030204" pitchFamily="34" charset="0"/>
                <a:cs typeface="B Nazanin" panose="00000400000000000000" pitchFamily="2" charset="-78"/>
              </a:rPr>
              <a:t> پیشرفته حوزه سلامت به مساحت 13.5 هکتار</a:t>
            </a:r>
          </a:p>
          <a:p>
            <a:pPr marL="0" marR="0" algn="just" rtl="1">
              <a:lnSpc>
                <a:spcPct val="107000"/>
              </a:lnSpc>
              <a:spcBef>
                <a:spcPts val="0"/>
              </a:spcBef>
              <a:spcAft>
                <a:spcPts val="800"/>
              </a:spcAft>
            </a:pPr>
            <a:r>
              <a:rPr lang="fa-IR" sz="1800" kern="100" dirty="0">
                <a:effectLst/>
                <a:latin typeface="Calibri" panose="020F0502020204030204" pitchFamily="34" charset="0"/>
                <a:ea typeface="Calibri" panose="020F0502020204030204" pitchFamily="34" charset="0"/>
                <a:cs typeface="B Nazanin" panose="00000400000000000000" pitchFamily="2" charset="-78"/>
              </a:rPr>
              <a:t>•	</a:t>
            </a:r>
            <a:r>
              <a:rPr lang="fa-IR" sz="1800" kern="100" dirty="0" err="1">
                <a:effectLst/>
                <a:latin typeface="Calibri" panose="020F0502020204030204" pitchFamily="34" charset="0"/>
                <a:ea typeface="Calibri" panose="020F0502020204030204" pitchFamily="34" charset="0"/>
                <a:cs typeface="B Nazanin" panose="00000400000000000000" pitchFamily="2" charset="-78"/>
              </a:rPr>
              <a:t>شرکت‌های</a:t>
            </a:r>
            <a:r>
              <a:rPr lang="fa-IR" sz="1800" kern="100" dirty="0">
                <a:effectLst/>
                <a:latin typeface="Calibri" panose="020F0502020204030204" pitchFamily="34" charset="0"/>
                <a:ea typeface="Calibri" panose="020F0502020204030204" pitchFamily="34" charset="0"/>
                <a:cs typeface="B Nazanin" panose="00000400000000000000" pitchFamily="2" charset="-78"/>
              </a:rPr>
              <a:t> دارویی مختلف به مساحت 39.8 هکتار</a:t>
            </a:r>
          </a:p>
          <a:p>
            <a:pPr marL="0" marR="0" algn="just" rtl="1">
              <a:lnSpc>
                <a:spcPct val="107000"/>
              </a:lnSpc>
              <a:spcBef>
                <a:spcPts val="0"/>
              </a:spcBef>
              <a:spcAft>
                <a:spcPts val="800"/>
              </a:spcAft>
            </a:pPr>
            <a:r>
              <a:rPr lang="fa-IR" sz="1800" kern="100" dirty="0">
                <a:effectLst/>
                <a:latin typeface="Calibri" panose="020F0502020204030204" pitchFamily="34" charset="0"/>
                <a:ea typeface="Calibri" panose="020F0502020204030204" pitchFamily="34" charset="0"/>
                <a:cs typeface="B Nazanin" panose="00000400000000000000" pitchFamily="2" charset="-78"/>
              </a:rPr>
              <a:t>•	انبارهای مرکزی و </a:t>
            </a:r>
            <a:r>
              <a:rPr lang="fa-IR" sz="1800" kern="100" dirty="0" err="1">
                <a:effectLst/>
                <a:latin typeface="Calibri" panose="020F0502020204030204" pitchFamily="34" charset="0"/>
                <a:ea typeface="Calibri" panose="020F0502020204030204" pitchFamily="34" charset="0"/>
                <a:cs typeface="B Nazanin" panose="00000400000000000000" pitchFamily="2" charset="-78"/>
              </a:rPr>
              <a:t>بارانداز</a:t>
            </a:r>
            <a:r>
              <a:rPr lang="fa-IR" sz="1800" kern="100" dirty="0">
                <a:effectLst/>
                <a:latin typeface="Calibri" panose="020F0502020204030204" pitchFamily="34" charset="0"/>
                <a:ea typeface="Calibri" panose="020F0502020204030204" pitchFamily="34" charset="0"/>
                <a:cs typeface="B Nazanin" panose="00000400000000000000" pitchFamily="2" charset="-78"/>
              </a:rPr>
              <a:t> به مساحت 8 هکتار</a:t>
            </a:r>
          </a:p>
          <a:p>
            <a:pPr marL="0" marR="0" algn="just" rtl="1">
              <a:lnSpc>
                <a:spcPct val="107000"/>
              </a:lnSpc>
              <a:spcBef>
                <a:spcPts val="0"/>
              </a:spcBef>
              <a:spcAft>
                <a:spcPts val="800"/>
              </a:spcAft>
            </a:pPr>
            <a:r>
              <a:rPr lang="fa-IR" sz="1800" kern="100" dirty="0">
                <a:effectLst/>
                <a:latin typeface="Calibri" panose="020F0502020204030204" pitchFamily="34" charset="0"/>
                <a:ea typeface="Calibri" panose="020F0502020204030204" pitchFamily="34" charset="0"/>
                <a:cs typeface="B Nazanin" panose="00000400000000000000" pitchFamily="2" charset="-78"/>
              </a:rPr>
              <a:t>•	پردیس مرکزی شامل دفتر مرکزی، دفاتر تجاری، دانشکده داروسازی و خدمات رفاهی</a:t>
            </a:r>
          </a:p>
          <a:p>
            <a:pPr marL="0" marR="0" algn="just" rtl="1">
              <a:lnSpc>
                <a:spcPct val="107000"/>
              </a:lnSpc>
              <a:spcBef>
                <a:spcPts val="0"/>
              </a:spcBef>
              <a:spcAft>
                <a:spcPts val="800"/>
              </a:spcAft>
            </a:pPr>
            <a:r>
              <a:rPr lang="fa-IR" sz="1800" kern="100" dirty="0">
                <a:effectLst/>
                <a:latin typeface="Calibri" panose="020F0502020204030204" pitchFamily="34" charset="0"/>
                <a:ea typeface="Calibri" panose="020F0502020204030204" pitchFamily="34" charset="0"/>
                <a:cs typeface="B Nazanin" panose="00000400000000000000" pitchFamily="2" charset="-78"/>
              </a:rPr>
              <a:t>همچنین </a:t>
            </a:r>
            <a:r>
              <a:rPr lang="fa-IR" sz="1800" kern="100" dirty="0" err="1">
                <a:effectLst/>
                <a:latin typeface="Calibri" panose="020F0502020204030204" pitchFamily="34" charset="0"/>
                <a:ea typeface="Calibri" panose="020F0502020204030204" pitchFamily="34" charset="0"/>
                <a:cs typeface="B Nazanin" panose="00000400000000000000" pitchFamily="2" charset="-78"/>
              </a:rPr>
              <a:t>زیرساخت‌های</a:t>
            </a:r>
            <a:r>
              <a:rPr lang="fa-IR" sz="1800" kern="100" dirty="0">
                <a:effectLst/>
                <a:latin typeface="Calibri" panose="020F0502020204030204" pitchFamily="34" charset="0"/>
                <a:ea typeface="Calibri" panose="020F0502020204030204" pitchFamily="34" charset="0"/>
                <a:cs typeface="B Nazanin" panose="00000400000000000000" pitchFamily="2" charset="-78"/>
              </a:rPr>
              <a:t> مختلفی مانند تأمین آب، برق، گاز، مخابرات و شبکه معابر در این شهرک اجرا شده است. فضای سبز و تأسیسات تفریحی از دیگر </a:t>
            </a:r>
            <a:r>
              <a:rPr lang="fa-IR" sz="1800" kern="100" dirty="0" err="1">
                <a:effectLst/>
                <a:latin typeface="Calibri" panose="020F0502020204030204" pitchFamily="34" charset="0"/>
                <a:ea typeface="Calibri" panose="020F0502020204030204" pitchFamily="34" charset="0"/>
                <a:cs typeface="B Nazanin" panose="00000400000000000000" pitchFamily="2" charset="-78"/>
              </a:rPr>
              <a:t>بخش‌های</a:t>
            </a:r>
            <a:r>
              <a:rPr lang="fa-IR" sz="1800" kern="100" dirty="0">
                <a:effectLst/>
                <a:latin typeface="Calibri" panose="020F0502020204030204" pitchFamily="34" charset="0"/>
                <a:ea typeface="Calibri" panose="020F0502020204030204" pitchFamily="34" charset="0"/>
                <a:cs typeface="B Nazanin" panose="00000400000000000000" pitchFamily="2" charset="-78"/>
              </a:rPr>
              <a:t> این شهرک هستند.</a:t>
            </a:r>
          </a:p>
        </p:txBody>
      </p:sp>
    </p:spTree>
    <p:extLst>
      <p:ext uri="{BB962C8B-B14F-4D97-AF65-F5344CB8AC3E}">
        <p14:creationId xmlns:p14="http://schemas.microsoft.com/office/powerpoint/2010/main" val="192495353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Rectangle 5"/>
          <p:cNvSpPr/>
          <p:nvPr/>
        </p:nvSpPr>
        <p:spPr>
          <a:xfrm>
            <a:off x="4994694" y="1138300"/>
            <a:ext cx="6227721" cy="477054"/>
          </a:xfrm>
          <a:prstGeom prst="rect">
            <a:avLst/>
          </a:prstGeom>
        </p:spPr>
        <p:txBody>
          <a:bodyPr wrap="square">
            <a:spAutoFit/>
          </a:bodyPr>
          <a:lstStyle/>
          <a:p>
            <a:pPr algn="r" rtl="1"/>
            <a:r>
              <a:rPr lang="fa-IR" sz="2500" b="1" dirty="0">
                <a:solidFill>
                  <a:srgbClr val="133C8B"/>
                </a:solidFill>
                <a:cs typeface="B Nazanin" panose="00000400000000000000" pitchFamily="2" charset="-78"/>
              </a:rPr>
              <a:t>ترازنامه شهرک:</a:t>
            </a:r>
            <a:endParaRPr lang="en-US" sz="2500" dirty="0">
              <a:cs typeface="B Nazanin" panose="00000400000000000000" pitchFamily="2" charset="-78"/>
            </a:endParaRPr>
          </a:p>
        </p:txBody>
      </p:sp>
      <p:sp>
        <p:nvSpPr>
          <p:cNvPr id="3" name="TextBox 2">
            <a:extLst>
              <a:ext uri="{FF2B5EF4-FFF2-40B4-BE49-F238E27FC236}">
                <a16:creationId xmlns:a16="http://schemas.microsoft.com/office/drawing/2014/main" id="{08599A0F-2015-8081-3A8F-8F7D704662C1}"/>
              </a:ext>
            </a:extLst>
          </p:cNvPr>
          <p:cNvSpPr txBox="1"/>
          <p:nvPr/>
        </p:nvSpPr>
        <p:spPr>
          <a:xfrm>
            <a:off x="808560" y="2753654"/>
            <a:ext cx="10316640" cy="1676741"/>
          </a:xfrm>
          <a:prstGeom prst="rect">
            <a:avLst/>
          </a:prstGeom>
          <a:noFill/>
        </p:spPr>
        <p:txBody>
          <a:bodyPr wrap="square" rtlCol="0">
            <a:spAutoFit/>
          </a:bodyPr>
          <a:lstStyle/>
          <a:p>
            <a:pPr marL="0" marR="0" algn="just" rtl="1">
              <a:lnSpc>
                <a:spcPct val="107000"/>
              </a:lnSpc>
              <a:spcBef>
                <a:spcPts val="0"/>
              </a:spcBef>
              <a:spcAft>
                <a:spcPts val="800"/>
              </a:spcAft>
            </a:pPr>
            <a:r>
              <a:rPr lang="fa-IR" sz="1800" kern="100" dirty="0">
                <a:effectLst/>
                <a:latin typeface="Calibri" panose="020F0502020204030204" pitchFamily="34" charset="0"/>
                <a:ea typeface="Calibri" panose="020F0502020204030204" pitchFamily="34" charset="0"/>
                <a:cs typeface="B Nazanin" panose="00000400000000000000" pitchFamily="2" charset="-78"/>
              </a:rPr>
              <a:t>شهرک صنعتی برکت 1،060،082 مترمربع زمین داشته که تا آذر 1402، 729،931 متر از آن را واگذار کرده است. قیمت زمین </a:t>
            </a:r>
            <a:r>
              <a:rPr lang="fa-IR" sz="1800" kern="100" dirty="0" err="1">
                <a:effectLst/>
                <a:latin typeface="Calibri" panose="020F0502020204030204" pitchFamily="34" charset="0"/>
                <a:ea typeface="Calibri" panose="020F0502020204030204" pitchFamily="34" charset="0"/>
                <a:cs typeface="B Nazanin" panose="00000400000000000000" pitchFamily="2" charset="-78"/>
              </a:rPr>
              <a:t>هایی</a:t>
            </a:r>
            <a:r>
              <a:rPr lang="fa-IR" sz="1800" kern="100" dirty="0">
                <a:effectLst/>
                <a:latin typeface="Calibri" panose="020F0502020204030204" pitchFamily="34" charset="0"/>
                <a:ea typeface="Calibri" panose="020F0502020204030204" pitchFamily="34" charset="0"/>
                <a:cs typeface="B Nazanin" panose="00000400000000000000" pitchFamily="2" charset="-78"/>
              </a:rPr>
              <a:t> که در سال مالی 1402 واگذار شدند به طور میانگین  104,133,378 </a:t>
            </a:r>
            <a:r>
              <a:rPr lang="fa-IR" sz="1800" kern="100" dirty="0" err="1">
                <a:effectLst/>
                <a:latin typeface="Calibri" panose="020F0502020204030204" pitchFamily="34" charset="0"/>
                <a:ea typeface="Calibri" panose="020F0502020204030204" pitchFamily="34" charset="0"/>
                <a:cs typeface="B Nazanin" panose="00000400000000000000" pitchFamily="2" charset="-78"/>
              </a:rPr>
              <a:t>ريال</a:t>
            </a:r>
            <a:r>
              <a:rPr lang="fa-IR" sz="1800" kern="100" dirty="0">
                <a:effectLst/>
                <a:latin typeface="Calibri" panose="020F0502020204030204" pitchFamily="34" charset="0"/>
                <a:ea typeface="Calibri" panose="020F0502020204030204" pitchFamily="34" charset="0"/>
                <a:cs typeface="B Nazanin" panose="00000400000000000000" pitchFamily="2" charset="-78"/>
              </a:rPr>
              <a:t> به </a:t>
            </a:r>
            <a:r>
              <a:rPr lang="fa-IR" sz="1800" kern="100" dirty="0" err="1">
                <a:effectLst/>
                <a:latin typeface="Calibri" panose="020F0502020204030204" pitchFamily="34" charset="0"/>
                <a:ea typeface="Calibri" panose="020F0502020204030204" pitchFamily="34" charset="0"/>
                <a:cs typeface="B Nazanin" panose="00000400000000000000" pitchFamily="2" charset="-78"/>
              </a:rPr>
              <a:t>ازای</a:t>
            </a:r>
            <a:r>
              <a:rPr lang="fa-IR" sz="1800" kern="100" dirty="0">
                <a:effectLst/>
                <a:latin typeface="Calibri" panose="020F0502020204030204" pitchFamily="34" charset="0"/>
                <a:ea typeface="Calibri" panose="020F0502020204030204" pitchFamily="34" charset="0"/>
                <a:cs typeface="B Nazanin" panose="00000400000000000000" pitchFamily="2" charset="-78"/>
              </a:rPr>
              <a:t> هر مترمربع بودند. با بروز کردن قیمت زمین های باقی مانده شرکت با فرض فروش 7،370 مترمربع در سال مالی 1403، دارایی های ثابت مشهود شهرک صنعتی به بیش از 3 هزار و 360 میلیارد تومان افزایش پیدا خواهد کرد و در طرف دیگر تراز نامه در بخش سود انباشته قرار گرفته است.</a:t>
            </a:r>
          </a:p>
          <a:p>
            <a:pPr marL="0" marR="0" algn="just" rtl="1">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B Nazanin" panose="00000400000000000000" pitchFamily="2" charset="-78"/>
              </a:rPr>
              <a:t> </a:t>
            </a:r>
            <a:endParaRPr lang="fa-IR" sz="1800" kern="100" dirty="0">
              <a:effectLst/>
              <a:latin typeface="Calibri" panose="020F0502020204030204" pitchFamily="34" charset="0"/>
              <a:ea typeface="Calibri" panose="020F0502020204030204" pitchFamily="34" charset="0"/>
              <a:cs typeface="B Nazanin" panose="00000400000000000000" pitchFamily="2" charset="-78"/>
            </a:endParaRPr>
          </a:p>
        </p:txBody>
      </p:sp>
    </p:spTree>
    <p:extLst>
      <p:ext uri="{BB962C8B-B14F-4D97-AF65-F5344CB8AC3E}">
        <p14:creationId xmlns:p14="http://schemas.microsoft.com/office/powerpoint/2010/main" val="4349872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Rectangle 5"/>
          <p:cNvSpPr/>
          <p:nvPr/>
        </p:nvSpPr>
        <p:spPr>
          <a:xfrm>
            <a:off x="4994694" y="1138300"/>
            <a:ext cx="6227721" cy="477054"/>
          </a:xfrm>
          <a:prstGeom prst="rect">
            <a:avLst/>
          </a:prstGeom>
        </p:spPr>
        <p:txBody>
          <a:bodyPr wrap="square">
            <a:spAutoFit/>
          </a:bodyPr>
          <a:lstStyle/>
          <a:p>
            <a:pPr algn="r" rtl="1"/>
            <a:r>
              <a:rPr lang="fa-IR" sz="2500" b="1" dirty="0">
                <a:solidFill>
                  <a:srgbClr val="133C8B"/>
                </a:solidFill>
                <a:cs typeface="B Nazanin" panose="00000400000000000000" pitchFamily="2" charset="-78"/>
              </a:rPr>
              <a:t>آخرین ترازنامه:</a:t>
            </a:r>
            <a:endParaRPr lang="en-US" sz="2500" dirty="0">
              <a:cs typeface="B Nazanin" panose="00000400000000000000" pitchFamily="2" charset="-78"/>
            </a:endParaRPr>
          </a:p>
        </p:txBody>
      </p:sp>
      <p:pic>
        <p:nvPicPr>
          <p:cNvPr id="2" name="Picture 1">
            <a:extLst>
              <a:ext uri="{FF2B5EF4-FFF2-40B4-BE49-F238E27FC236}">
                <a16:creationId xmlns:a16="http://schemas.microsoft.com/office/drawing/2014/main" id="{1BF4269F-C85A-CF69-DB2F-67AD82A4787E}"/>
              </a:ext>
            </a:extLst>
          </p:cNvPr>
          <p:cNvPicPr>
            <a:picLocks noChangeAspect="1"/>
          </p:cNvPicPr>
          <p:nvPr/>
        </p:nvPicPr>
        <p:blipFill>
          <a:blip r:embed="rId3"/>
          <a:stretch>
            <a:fillRect/>
          </a:stretch>
        </p:blipFill>
        <p:spPr>
          <a:xfrm>
            <a:off x="2914339" y="1485769"/>
            <a:ext cx="5996748" cy="4828765"/>
          </a:xfrm>
          <a:prstGeom prst="rect">
            <a:avLst/>
          </a:prstGeom>
        </p:spPr>
      </p:pic>
    </p:spTree>
    <p:extLst>
      <p:ext uri="{BB962C8B-B14F-4D97-AF65-F5344CB8AC3E}">
        <p14:creationId xmlns:p14="http://schemas.microsoft.com/office/powerpoint/2010/main" val="346916675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Picture 4">
            <a:extLst>
              <a:ext uri="{FF2B5EF4-FFF2-40B4-BE49-F238E27FC236}">
                <a16:creationId xmlns:a16="http://schemas.microsoft.com/office/drawing/2014/main" id="{4CBBEE79-6B59-1350-C6B0-4F0C4F7480D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1246455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TextBox 4"/>
          <p:cNvSpPr txBox="1"/>
          <p:nvPr/>
        </p:nvSpPr>
        <p:spPr>
          <a:xfrm>
            <a:off x="905775" y="2138474"/>
            <a:ext cx="10316640" cy="3055965"/>
          </a:xfrm>
          <a:prstGeom prst="rect">
            <a:avLst/>
          </a:prstGeom>
          <a:noFill/>
        </p:spPr>
        <p:txBody>
          <a:bodyPr wrap="square" rtlCol="0">
            <a:spAutoFit/>
          </a:bodyPr>
          <a:lstStyle/>
          <a:p>
            <a:pPr marL="0" marR="0" algn="just" rtl="1">
              <a:lnSpc>
                <a:spcPct val="107000"/>
              </a:lnSpc>
              <a:spcBef>
                <a:spcPts val="0"/>
              </a:spcBef>
              <a:spcAft>
                <a:spcPts val="800"/>
              </a:spcAft>
            </a:pPr>
            <a:r>
              <a:rPr lang="ar-SA" sz="1800" kern="100" dirty="0">
                <a:effectLst/>
                <a:latin typeface="Calibri" panose="020F0502020204030204" pitchFamily="34" charset="0"/>
                <a:ea typeface="Calibri" panose="020F0502020204030204" pitchFamily="34" charset="0"/>
                <a:cs typeface="B Nazanin" panose="00000400000000000000" pitchFamily="2" charset="-78"/>
              </a:rPr>
              <a:t>شرکت گروه دارویی برکت به عنوان دومین هلدینگ بزرگ دارویی کشور فعالیت دارد. همچنین سهم ریالی 6 درصدی بازار دارویی کشور را در سال 1402 کسب نموده است. در حال حاضر شرکت گروه دارویی برکت در بازار اول و تابلوی فرعی بورس مورد معامله قرار میگیرد. تعداد شرکتهای فرعی گروه دارویی برکت 4 شرکت بوده که شرکت گروه سرمایهگذاری البرز جزء شرکتهای فرعی شرکت گروه دارویی برکت میباشد و به عنوان یکی از بزرگترین هلدینگهای دارویی کشور نقش قابل توجهی در تولید و توزیع دارو، تولید مواد اولیه و واردات داروهای استراتژیک ایفا می</a:t>
            </a:r>
            <a:r>
              <a:rPr lang="en-US" sz="1800" kern="100" dirty="0">
                <a:effectLst/>
                <a:latin typeface="Calibri" panose="020F0502020204030204" pitchFamily="34" charset="0"/>
                <a:ea typeface="Calibri" panose="020F0502020204030204" pitchFamily="34" charset="0"/>
                <a:cs typeface="B Nazanin" panose="00000400000000000000" pitchFamily="2" charset="-78"/>
              </a:rPr>
              <a:t> </a:t>
            </a:r>
            <a:r>
              <a:rPr lang="ar-SA" sz="1800" kern="100" dirty="0">
                <a:effectLst/>
                <a:latin typeface="Calibri" panose="020F0502020204030204" pitchFamily="34" charset="0"/>
                <a:ea typeface="Calibri" panose="020F0502020204030204" pitchFamily="34" charset="0"/>
                <a:cs typeface="B Nazanin" panose="00000400000000000000" pitchFamily="2" charset="-78"/>
              </a:rPr>
              <a:t>کند. شرکت گروه سرمایهگذاری البرز به عنوان اولین شرکت سرمایهگذاری در بورس اوراق بهادار تهران پذیرفته شده است و در حال حاضر سهام آن در بازار اول بورس اوراق بهادار تهران با نماد "والبر" مورد معامله قرار میگیرد. تعداد شرکتهای عضو گروه سرمایهگذاری البرز، 12 شرکت (با شرکت اصلی) می باشند که شامل تعداد 10 شرکت پذیرفته شده در بورس )شامل شرکتهای البرز دارو، سبحان دارو، داروسازی تولید دارو، پخش البرز، ایران دارو، کی بی سی، سرمایهگذاری اعتلاء البرز، داروسازی سبحان انکولوژی، تولید مواد اولیه دارویی البرز بالک و گروه دارویی سبحان و شرکت تولید دارو ( غیر بورسی) هستند. لازم به ذکر است شرکت البرز دارو پیشرو در تولید داروهای قلبی و عروقی، شرکت سبحان دارو فعال در تولید داروهای اعصاب و روان، شرکت ایران دارو پیشرو در تولید محصولات دارویی مکمل و شرکت داروسازی تولید دارو نیز ژنریک ساز میباشند.</a:t>
            </a:r>
            <a:endParaRPr lang="en-US" sz="1800" kern="100" dirty="0">
              <a:effectLst/>
              <a:latin typeface="Calibri" panose="020F0502020204030204" pitchFamily="34" charset="0"/>
              <a:ea typeface="Calibri" panose="020F0502020204030204" pitchFamily="34" charset="0"/>
              <a:cs typeface="B Nazanin" panose="00000400000000000000" pitchFamily="2" charset="-78"/>
            </a:endParaRPr>
          </a:p>
        </p:txBody>
      </p:sp>
      <p:sp>
        <p:nvSpPr>
          <p:cNvPr id="6" name="Rectangle 5"/>
          <p:cNvSpPr/>
          <p:nvPr/>
        </p:nvSpPr>
        <p:spPr>
          <a:xfrm>
            <a:off x="7572395" y="1368123"/>
            <a:ext cx="3650019" cy="477054"/>
          </a:xfrm>
          <a:prstGeom prst="rect">
            <a:avLst/>
          </a:prstGeom>
        </p:spPr>
        <p:txBody>
          <a:bodyPr wrap="square">
            <a:spAutoFit/>
          </a:bodyPr>
          <a:lstStyle/>
          <a:p>
            <a:pPr algn="r" rtl="1"/>
            <a:r>
              <a:rPr lang="fa-IR" sz="2500" b="1" dirty="0">
                <a:solidFill>
                  <a:srgbClr val="133C8B"/>
                </a:solidFill>
                <a:cs typeface="B Nazanin" panose="00000400000000000000" pitchFamily="2" charset="-78"/>
              </a:rPr>
              <a:t>جایگاه شرکت در صنعت</a:t>
            </a:r>
            <a:endParaRPr lang="en-US" sz="2500" dirty="0">
              <a:cs typeface="B Nazanin" panose="00000400000000000000" pitchFamily="2" charset="-78"/>
            </a:endParaRPr>
          </a:p>
        </p:txBody>
      </p:sp>
    </p:spTree>
    <p:extLst>
      <p:ext uri="{BB962C8B-B14F-4D97-AF65-F5344CB8AC3E}">
        <p14:creationId xmlns:p14="http://schemas.microsoft.com/office/powerpoint/2010/main" val="115970374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Rectangle 5"/>
          <p:cNvSpPr/>
          <p:nvPr/>
        </p:nvSpPr>
        <p:spPr>
          <a:xfrm>
            <a:off x="4994694" y="1138300"/>
            <a:ext cx="6227721" cy="477054"/>
          </a:xfrm>
          <a:prstGeom prst="rect">
            <a:avLst/>
          </a:prstGeom>
        </p:spPr>
        <p:txBody>
          <a:bodyPr wrap="square">
            <a:spAutoFit/>
          </a:bodyPr>
          <a:lstStyle/>
          <a:p>
            <a:pPr algn="r" rtl="1"/>
            <a:r>
              <a:rPr lang="fa-IR" sz="2500" b="1" dirty="0">
                <a:solidFill>
                  <a:srgbClr val="133C8B"/>
                </a:solidFill>
                <a:cs typeface="B Nazanin" panose="00000400000000000000" pitchFamily="2" charset="-78"/>
              </a:rPr>
              <a:t>ارزش خالص دارایی های برکت:</a:t>
            </a:r>
            <a:endParaRPr lang="en-US" sz="2500" dirty="0">
              <a:cs typeface="B Nazanin" panose="00000400000000000000" pitchFamily="2" charset="-78"/>
            </a:endParaRPr>
          </a:p>
        </p:txBody>
      </p:sp>
      <p:sp>
        <p:nvSpPr>
          <p:cNvPr id="3" name="TextBox 2">
            <a:extLst>
              <a:ext uri="{FF2B5EF4-FFF2-40B4-BE49-F238E27FC236}">
                <a16:creationId xmlns:a16="http://schemas.microsoft.com/office/drawing/2014/main" id="{DC5C58EA-7162-ACAF-A2A1-FB03F3E9179B}"/>
              </a:ext>
            </a:extLst>
          </p:cNvPr>
          <p:cNvSpPr txBox="1"/>
          <p:nvPr/>
        </p:nvSpPr>
        <p:spPr>
          <a:xfrm>
            <a:off x="905775" y="2958891"/>
            <a:ext cx="10316640" cy="1277786"/>
          </a:xfrm>
          <a:prstGeom prst="rect">
            <a:avLst/>
          </a:prstGeom>
          <a:noFill/>
        </p:spPr>
        <p:txBody>
          <a:bodyPr wrap="square" rtlCol="0">
            <a:spAutoFit/>
          </a:bodyPr>
          <a:lstStyle/>
          <a:p>
            <a:pPr marL="0" marR="0" algn="just" rtl="1">
              <a:lnSpc>
                <a:spcPct val="107000"/>
              </a:lnSpc>
              <a:spcBef>
                <a:spcPts val="0"/>
              </a:spcBef>
              <a:spcAft>
                <a:spcPts val="800"/>
              </a:spcAft>
            </a:pPr>
            <a:r>
              <a:rPr lang="fa-IR" sz="1800" kern="100" dirty="0">
                <a:effectLst/>
                <a:latin typeface="Calibri" panose="020F0502020204030204" pitchFamily="34" charset="0"/>
                <a:ea typeface="Calibri" panose="020F0502020204030204" pitchFamily="34" charset="0"/>
                <a:cs typeface="B Nazanin" panose="00000400000000000000" pitchFamily="2" charset="-78"/>
              </a:rPr>
              <a:t>به منظور بدست آوردن خالص ارزش دارایی های گروه دارویی برکت، نیازمند محاسبه ارزش روز دارایی های شرکت هستیم. این </a:t>
            </a:r>
            <a:r>
              <a:rPr lang="fa-IR" sz="1800" kern="100" dirty="0" err="1">
                <a:effectLst/>
                <a:latin typeface="Calibri" panose="020F0502020204030204" pitchFamily="34" charset="0"/>
                <a:ea typeface="Calibri" panose="020F0502020204030204" pitchFamily="34" charset="0"/>
                <a:cs typeface="B Nazanin" panose="00000400000000000000" pitchFamily="2" charset="-78"/>
              </a:rPr>
              <a:t>بروزرسانی</a:t>
            </a:r>
            <a:r>
              <a:rPr lang="fa-IR" sz="1800" kern="100" dirty="0">
                <a:effectLst/>
                <a:latin typeface="Calibri" panose="020F0502020204030204" pitchFamily="34" charset="0"/>
                <a:ea typeface="Calibri" panose="020F0502020204030204" pitchFamily="34" charset="0"/>
                <a:cs typeface="B Nazanin" panose="00000400000000000000" pitchFamily="2" charset="-78"/>
              </a:rPr>
              <a:t> عمدتا مربوط به دارایی های ثابت مشهود شرکت ها و سرمایه گذاری های </a:t>
            </a:r>
            <a:r>
              <a:rPr lang="fa-IR" sz="1800" kern="100" dirty="0" err="1">
                <a:effectLst/>
                <a:latin typeface="Calibri" panose="020F0502020204030204" pitchFamily="34" charset="0"/>
                <a:ea typeface="Calibri" panose="020F0502020204030204" pitchFamily="34" charset="0"/>
                <a:cs typeface="B Nazanin" panose="00000400000000000000" pitchFamily="2" charset="-78"/>
              </a:rPr>
              <a:t>بلندمدت</a:t>
            </a:r>
            <a:r>
              <a:rPr lang="fa-IR" sz="1800" kern="100" dirty="0">
                <a:effectLst/>
                <a:latin typeface="Calibri" panose="020F0502020204030204" pitchFamily="34" charset="0"/>
                <a:ea typeface="Calibri" panose="020F0502020204030204" pitchFamily="34" charset="0"/>
                <a:cs typeface="B Nazanin" panose="00000400000000000000" pitchFamily="2" charset="-78"/>
              </a:rPr>
              <a:t> آنهاست. همانطور که بیان شد، سهام </a:t>
            </a:r>
            <a:r>
              <a:rPr lang="fa-IR" sz="1800" kern="100" dirty="0" err="1">
                <a:effectLst/>
                <a:latin typeface="Calibri" panose="020F0502020204030204" pitchFamily="34" charset="0"/>
                <a:ea typeface="Calibri" panose="020F0502020204030204" pitchFamily="34" charset="0"/>
                <a:cs typeface="B Nazanin" panose="00000400000000000000" pitchFamily="2" charset="-78"/>
              </a:rPr>
              <a:t>بورسی</a:t>
            </a:r>
            <a:r>
              <a:rPr lang="fa-IR" sz="1800" kern="100" dirty="0">
                <a:effectLst/>
                <a:latin typeface="Calibri" panose="020F0502020204030204" pitchFamily="34" charset="0"/>
                <a:ea typeface="Calibri" panose="020F0502020204030204" pitchFamily="34" charset="0"/>
                <a:cs typeface="B Nazanin" panose="00000400000000000000" pitchFamily="2" charset="-78"/>
              </a:rPr>
              <a:t> موجود در سبد سرمایه گذاری گروه دارویی برکت، شرکت سرمایه گذاری البرز با نماد </a:t>
            </a:r>
            <a:r>
              <a:rPr lang="fa-IR" sz="1800" kern="100" dirty="0" err="1">
                <a:effectLst/>
                <a:latin typeface="Calibri" panose="020F0502020204030204" pitchFamily="34" charset="0"/>
                <a:ea typeface="Calibri" panose="020F0502020204030204" pitchFamily="34" charset="0"/>
                <a:cs typeface="B Nazanin" panose="00000400000000000000" pitchFamily="2" charset="-78"/>
              </a:rPr>
              <a:t>والبر</a:t>
            </a:r>
            <a:r>
              <a:rPr lang="fa-IR" sz="1800" kern="100" dirty="0">
                <a:effectLst/>
                <a:latin typeface="Calibri" panose="020F0502020204030204" pitchFamily="34" charset="0"/>
                <a:ea typeface="Calibri" panose="020F0502020204030204" pitchFamily="34" charset="0"/>
                <a:cs typeface="B Nazanin" panose="00000400000000000000" pitchFamily="2" charset="-78"/>
              </a:rPr>
              <a:t> است. سایر سرمایه گذاری های این شرکت یا </a:t>
            </a:r>
            <a:r>
              <a:rPr lang="fa-IR" sz="1800" kern="100" dirty="0" err="1">
                <a:effectLst/>
                <a:latin typeface="Calibri" panose="020F0502020204030204" pitchFamily="34" charset="0"/>
                <a:ea typeface="Calibri" panose="020F0502020204030204" pitchFamily="34" charset="0"/>
                <a:cs typeface="B Nazanin" panose="00000400000000000000" pitchFamily="2" charset="-78"/>
              </a:rPr>
              <a:t>بصورت</a:t>
            </a:r>
            <a:r>
              <a:rPr lang="fa-IR" sz="1800" kern="100" dirty="0">
                <a:effectLst/>
                <a:latin typeface="Calibri" panose="020F0502020204030204" pitchFamily="34" charset="0"/>
                <a:ea typeface="Calibri" panose="020F0502020204030204" pitchFamily="34" charset="0"/>
                <a:cs typeface="B Nazanin" panose="00000400000000000000" pitchFamily="2" charset="-78"/>
              </a:rPr>
              <a:t> غیرمستقیم از طریق </a:t>
            </a:r>
            <a:r>
              <a:rPr lang="fa-IR" sz="1800" kern="100" dirty="0" err="1">
                <a:effectLst/>
                <a:latin typeface="Calibri" panose="020F0502020204030204" pitchFamily="34" charset="0"/>
                <a:ea typeface="Calibri" panose="020F0502020204030204" pitchFamily="34" charset="0"/>
                <a:cs typeface="B Nazanin" panose="00000400000000000000" pitchFamily="2" charset="-78"/>
              </a:rPr>
              <a:t>والبر</a:t>
            </a:r>
            <a:r>
              <a:rPr lang="fa-IR" sz="1800" kern="100" dirty="0">
                <a:effectLst/>
                <a:latin typeface="Calibri" panose="020F0502020204030204" pitchFamily="34" charset="0"/>
                <a:ea typeface="Calibri" panose="020F0502020204030204" pitchFamily="34" charset="0"/>
                <a:cs typeface="B Nazanin" panose="00000400000000000000" pitchFamily="2" charset="-78"/>
              </a:rPr>
              <a:t> و یا در شرکت های خارج از بورس اوراق بهادار صورت گرفته است.</a:t>
            </a:r>
          </a:p>
        </p:txBody>
      </p:sp>
    </p:spTree>
    <p:extLst>
      <p:ext uri="{BB962C8B-B14F-4D97-AF65-F5344CB8AC3E}">
        <p14:creationId xmlns:p14="http://schemas.microsoft.com/office/powerpoint/2010/main" val="305205382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2" name="Picture 1">
            <a:extLst>
              <a:ext uri="{FF2B5EF4-FFF2-40B4-BE49-F238E27FC236}">
                <a16:creationId xmlns:a16="http://schemas.microsoft.com/office/drawing/2014/main" id="{90D1FC9E-D0BF-9979-E6EE-8C662CEB409B}"/>
              </a:ext>
            </a:extLst>
          </p:cNvPr>
          <p:cNvPicPr>
            <a:picLocks noChangeAspect="1"/>
          </p:cNvPicPr>
          <p:nvPr/>
        </p:nvPicPr>
        <p:blipFill>
          <a:blip r:embed="rId3"/>
          <a:stretch>
            <a:fillRect/>
          </a:stretch>
        </p:blipFill>
        <p:spPr>
          <a:xfrm>
            <a:off x="983412" y="1091536"/>
            <a:ext cx="10394526" cy="5084976"/>
          </a:xfrm>
          <a:prstGeom prst="rect">
            <a:avLst/>
          </a:prstGeom>
        </p:spPr>
      </p:pic>
    </p:spTree>
    <p:extLst>
      <p:ext uri="{BB962C8B-B14F-4D97-AF65-F5344CB8AC3E}">
        <p14:creationId xmlns:p14="http://schemas.microsoft.com/office/powerpoint/2010/main" val="325978183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TextBox 2">
            <a:extLst>
              <a:ext uri="{FF2B5EF4-FFF2-40B4-BE49-F238E27FC236}">
                <a16:creationId xmlns:a16="http://schemas.microsoft.com/office/drawing/2014/main" id="{FD2FFB0D-60D0-6274-4466-48A0DE7D9093}"/>
              </a:ext>
            </a:extLst>
          </p:cNvPr>
          <p:cNvSpPr txBox="1"/>
          <p:nvPr/>
        </p:nvSpPr>
        <p:spPr>
          <a:xfrm>
            <a:off x="659092" y="1207700"/>
            <a:ext cx="10581128" cy="2945422"/>
          </a:xfrm>
          <a:prstGeom prst="rect">
            <a:avLst/>
          </a:prstGeom>
          <a:noFill/>
        </p:spPr>
        <p:txBody>
          <a:bodyPr wrap="square" rtlCol="0">
            <a:spAutoFit/>
          </a:bodyPr>
          <a:lstStyle/>
          <a:p>
            <a:pPr marL="0" marR="0" algn="just" rtl="1">
              <a:lnSpc>
                <a:spcPct val="107000"/>
              </a:lnSpc>
              <a:spcBef>
                <a:spcPts val="0"/>
              </a:spcBef>
              <a:spcAft>
                <a:spcPts val="800"/>
              </a:spcAft>
            </a:pPr>
            <a:r>
              <a:rPr lang="fa-IR" sz="1800" kern="100" dirty="0">
                <a:effectLst/>
                <a:latin typeface="Calibri" panose="020F0502020204030204" pitchFamily="34" charset="0"/>
                <a:ea typeface="Calibri" panose="020F0502020204030204" pitchFamily="34" charset="0"/>
                <a:cs typeface="B Nazanin" panose="00000400000000000000" pitchFamily="2" charset="-78"/>
              </a:rPr>
              <a:t>در جدول فوق به برآورد حدودی ارزش شرکت های </a:t>
            </a:r>
            <a:r>
              <a:rPr lang="fa-IR" sz="1800" kern="100" dirty="0" err="1">
                <a:effectLst/>
                <a:latin typeface="Calibri" panose="020F0502020204030204" pitchFamily="34" charset="0"/>
                <a:ea typeface="Calibri" panose="020F0502020204030204" pitchFamily="34" charset="0"/>
                <a:cs typeface="B Nazanin" panose="00000400000000000000" pitchFamily="2" charset="-78"/>
              </a:rPr>
              <a:t>زیرمجموعه</a:t>
            </a:r>
            <a:r>
              <a:rPr lang="fa-IR" sz="1800" kern="100" dirty="0">
                <a:effectLst/>
                <a:latin typeface="Calibri" panose="020F0502020204030204" pitchFamily="34" charset="0"/>
                <a:ea typeface="Calibri" panose="020F0502020204030204" pitchFamily="34" charset="0"/>
                <a:cs typeface="B Nazanin" panose="00000400000000000000" pitchFamily="2" charset="-78"/>
              </a:rPr>
              <a:t> سرمایه گذاری البرز پرداخته شده است. در این جدول مطابق روش های ارزشگذاری نسبی، به آخرین سود شرکت های سرمایه گذاری البرز ضریب </a:t>
            </a:r>
            <a:r>
              <a:rPr lang="en-US" sz="1800" kern="100" dirty="0">
                <a:effectLst/>
                <a:latin typeface="Calibri" panose="020F0502020204030204" pitchFamily="34" charset="0"/>
                <a:ea typeface="Calibri" panose="020F0502020204030204" pitchFamily="34" charset="0"/>
                <a:cs typeface="B Nazanin" panose="00000400000000000000" pitchFamily="2" charset="-78"/>
              </a:rPr>
              <a:t>P/E</a:t>
            </a:r>
            <a:r>
              <a:rPr lang="fa-IR" sz="1800" kern="100" dirty="0">
                <a:effectLst/>
                <a:latin typeface="Calibri" panose="020F0502020204030204" pitchFamily="34" charset="0"/>
                <a:ea typeface="Calibri" panose="020F0502020204030204" pitchFamily="34" charset="0"/>
                <a:cs typeface="B Nazanin" panose="00000400000000000000" pitchFamily="2" charset="-78"/>
              </a:rPr>
              <a:t> </a:t>
            </a:r>
            <a:r>
              <a:rPr lang="fa-IR" sz="1800" kern="100" dirty="0" err="1">
                <a:effectLst/>
                <a:latin typeface="Calibri" panose="020F0502020204030204" pitchFamily="34" charset="0"/>
                <a:ea typeface="Calibri" panose="020F0502020204030204" pitchFamily="34" charset="0"/>
                <a:cs typeface="B Nazanin" panose="00000400000000000000" pitchFamily="2" charset="-78"/>
              </a:rPr>
              <a:t>حدودا</a:t>
            </a:r>
            <a:r>
              <a:rPr lang="fa-IR" sz="1800" kern="100" dirty="0">
                <a:effectLst/>
                <a:latin typeface="Calibri" panose="020F0502020204030204" pitchFamily="34" charset="0"/>
                <a:ea typeface="Calibri" panose="020F0502020204030204" pitchFamily="34" charset="0"/>
                <a:cs typeface="B Nazanin" panose="00000400000000000000" pitchFamily="2" charset="-78"/>
              </a:rPr>
              <a:t> 6.3 واحدی اختصاص داده ایم. این عدد بر مبنای ضریب فوق برای صنعت دارو برگرفته از سامانه بورس </a:t>
            </a:r>
            <a:r>
              <a:rPr lang="fa-IR" sz="1800" kern="100" dirty="0" err="1">
                <a:effectLst/>
                <a:latin typeface="Calibri" panose="020F0502020204030204" pitchFamily="34" charset="0"/>
                <a:ea typeface="Calibri" panose="020F0502020204030204" pitchFamily="34" charset="0"/>
                <a:cs typeface="B Nazanin" panose="00000400000000000000" pitchFamily="2" charset="-78"/>
              </a:rPr>
              <a:t>ویو</a:t>
            </a:r>
            <a:r>
              <a:rPr lang="fa-IR" sz="1800" kern="100" dirty="0">
                <a:effectLst/>
                <a:latin typeface="Calibri" panose="020F0502020204030204" pitchFamily="34" charset="0"/>
                <a:ea typeface="Calibri" panose="020F0502020204030204" pitchFamily="34" charset="0"/>
                <a:cs typeface="B Nazanin" panose="00000400000000000000" pitchFamily="2" charset="-78"/>
              </a:rPr>
              <a:t> اعمال شده است. با توجه به </a:t>
            </a:r>
            <a:r>
              <a:rPr lang="fa-IR" sz="1800" kern="100" dirty="0" err="1">
                <a:effectLst/>
                <a:latin typeface="Calibri" panose="020F0502020204030204" pitchFamily="34" charset="0"/>
                <a:ea typeface="Calibri" panose="020F0502020204030204" pitchFamily="34" charset="0"/>
                <a:cs typeface="B Nazanin" panose="00000400000000000000" pitchFamily="2" charset="-78"/>
              </a:rPr>
              <a:t>زیانده</a:t>
            </a:r>
            <a:r>
              <a:rPr lang="fa-IR" sz="1800" kern="100" dirty="0">
                <a:effectLst/>
                <a:latin typeface="Calibri" panose="020F0502020204030204" pitchFamily="34" charset="0"/>
                <a:ea typeface="Calibri" panose="020F0502020204030204" pitchFamily="34" charset="0"/>
                <a:cs typeface="B Nazanin" panose="00000400000000000000" pitchFamily="2" charset="-78"/>
              </a:rPr>
              <a:t> بودن برخی شرکت های گروه، ارزش آنها در این بخش صفر </a:t>
            </a:r>
            <a:r>
              <a:rPr lang="fa-IR" sz="1800" kern="100" dirty="0" err="1">
                <a:effectLst/>
                <a:latin typeface="Calibri" panose="020F0502020204030204" pitchFamily="34" charset="0"/>
                <a:ea typeface="Calibri" panose="020F0502020204030204" pitchFamily="34" charset="0"/>
                <a:cs typeface="B Nazanin" panose="00000400000000000000" pitchFamily="2" charset="-78"/>
              </a:rPr>
              <a:t>درنظر</a:t>
            </a:r>
            <a:r>
              <a:rPr lang="fa-IR" sz="1800" kern="100" dirty="0">
                <a:effectLst/>
                <a:latin typeface="Calibri" panose="020F0502020204030204" pitchFamily="34" charset="0"/>
                <a:ea typeface="Calibri" panose="020F0502020204030204" pitchFamily="34" charset="0"/>
                <a:cs typeface="B Nazanin" panose="00000400000000000000" pitchFamily="2" charset="-78"/>
              </a:rPr>
              <a:t> گرفته شده است. لذا بطور کلی ارزش برآوردی سهام </a:t>
            </a:r>
            <a:r>
              <a:rPr lang="fa-IR" sz="1800" kern="100" dirty="0" err="1">
                <a:effectLst/>
                <a:latin typeface="Calibri" panose="020F0502020204030204" pitchFamily="34" charset="0"/>
                <a:ea typeface="Calibri" panose="020F0502020204030204" pitchFamily="34" charset="0"/>
                <a:cs typeface="B Nazanin" panose="00000400000000000000" pitchFamily="2" charset="-78"/>
              </a:rPr>
              <a:t>والبر</a:t>
            </a:r>
            <a:r>
              <a:rPr lang="fa-IR" sz="1800" kern="100" dirty="0">
                <a:effectLst/>
                <a:latin typeface="Calibri" panose="020F0502020204030204" pitchFamily="34" charset="0"/>
                <a:ea typeface="Calibri" panose="020F0502020204030204" pitchFamily="34" charset="0"/>
                <a:cs typeface="B Nazanin" panose="00000400000000000000" pitchFamily="2" charset="-78"/>
              </a:rPr>
              <a:t> را 6.4 همت محاسبه نموده ایم. با توجه به ارزش بازار 5.4 همتی سرمایه گذاری البرز در تاریخ 11 شهریور 1403، نسبت ارزش تابلو به ارزش محاسبه شده را برابر 85% تخمین زده ایم. با توجه به نزدیکی </a:t>
            </a:r>
            <a:r>
              <a:rPr lang="en-US" sz="1800" kern="100" dirty="0">
                <a:effectLst/>
                <a:latin typeface="Calibri" panose="020F0502020204030204" pitchFamily="34" charset="0"/>
                <a:ea typeface="Calibri" panose="020F0502020204030204" pitchFamily="34" charset="0"/>
                <a:cs typeface="B Nazanin" panose="00000400000000000000" pitchFamily="2" charset="-78"/>
              </a:rPr>
              <a:t>NAV</a:t>
            </a:r>
            <a:r>
              <a:rPr lang="fa-IR" sz="1800" kern="100" dirty="0">
                <a:effectLst/>
                <a:latin typeface="Calibri" panose="020F0502020204030204" pitchFamily="34" charset="0"/>
                <a:ea typeface="Calibri" panose="020F0502020204030204" pitchFamily="34" charset="0"/>
                <a:cs typeface="B Nazanin" panose="00000400000000000000" pitchFamily="2" charset="-78"/>
              </a:rPr>
              <a:t> سرمایه گذاری البرز به مارکت کپ شرکت، استفاده از ارزش بازار به عنوان </a:t>
            </a:r>
            <a:r>
              <a:rPr lang="fa-IR" sz="1800" kern="100" dirty="0" err="1">
                <a:effectLst/>
                <a:latin typeface="Calibri" panose="020F0502020204030204" pitchFamily="34" charset="0"/>
                <a:ea typeface="Calibri" panose="020F0502020204030204" pitchFamily="34" charset="0"/>
                <a:cs typeface="B Nazanin" panose="00000400000000000000" pitchFamily="2" charset="-78"/>
              </a:rPr>
              <a:t>بروزترین</a:t>
            </a:r>
            <a:r>
              <a:rPr lang="fa-IR" sz="1800" kern="100" dirty="0">
                <a:effectLst/>
                <a:latin typeface="Calibri" panose="020F0502020204030204" pitchFamily="34" charset="0"/>
                <a:ea typeface="Calibri" panose="020F0502020204030204" pitchFamily="34" charset="0"/>
                <a:cs typeface="B Nazanin" panose="00000400000000000000" pitchFamily="2" charset="-78"/>
              </a:rPr>
              <a:t> ارزش دارایی های این شرکت توجیه پذیر می باشد.</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pPr marL="0" marR="0" algn="just" rtl="1">
              <a:lnSpc>
                <a:spcPct val="107000"/>
              </a:lnSpc>
              <a:spcBef>
                <a:spcPts val="0"/>
              </a:spcBef>
              <a:spcAft>
                <a:spcPts val="800"/>
              </a:spcAft>
            </a:pPr>
            <a:r>
              <a:rPr lang="fa-IR" sz="1800" kern="100" dirty="0">
                <a:effectLst/>
                <a:latin typeface="Calibri" panose="020F0502020204030204" pitchFamily="34" charset="0"/>
                <a:ea typeface="Calibri" panose="020F0502020204030204" pitchFamily="34" charset="0"/>
                <a:cs typeface="B Nazanin" panose="00000400000000000000" pitchFamily="2" charset="-78"/>
              </a:rPr>
              <a:t>در مورد سایر شرکت های خارج از بورس برکت، ارزش روز دارایی های آنها را با </a:t>
            </a:r>
            <a:r>
              <a:rPr lang="fa-IR" sz="1800" kern="100" dirty="0" err="1">
                <a:effectLst/>
                <a:latin typeface="Calibri" panose="020F0502020204030204" pitchFamily="34" charset="0"/>
                <a:ea typeface="Calibri" panose="020F0502020204030204" pitchFamily="34" charset="0"/>
                <a:cs typeface="B Nazanin" panose="00000400000000000000" pitchFamily="2" charset="-78"/>
              </a:rPr>
              <a:t>بروزرسانی</a:t>
            </a:r>
            <a:r>
              <a:rPr lang="fa-IR" sz="1800" kern="100" dirty="0">
                <a:effectLst/>
                <a:latin typeface="Calibri" panose="020F0502020204030204" pitchFamily="34" charset="0"/>
                <a:ea typeface="Calibri" panose="020F0502020204030204" pitchFamily="34" charset="0"/>
                <a:cs typeface="B Nazanin" panose="00000400000000000000" pitchFamily="2" charset="-78"/>
              </a:rPr>
              <a:t> دارایی های آنها بدست آورده ایم که در نهایت کل مازاد ارزش دارایی های این شرکت برابر 10.4 همت خواهد بود.</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endParaRPr lang="en-US" dirty="0"/>
          </a:p>
        </p:txBody>
      </p:sp>
      <p:pic>
        <p:nvPicPr>
          <p:cNvPr id="5" name="Picture 4">
            <a:extLst>
              <a:ext uri="{FF2B5EF4-FFF2-40B4-BE49-F238E27FC236}">
                <a16:creationId xmlns:a16="http://schemas.microsoft.com/office/drawing/2014/main" id="{06A1A777-8692-460E-93B7-DA2C777B61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5991" y="4011282"/>
            <a:ext cx="7540017" cy="2265488"/>
          </a:xfrm>
          <a:prstGeom prst="rect">
            <a:avLst/>
          </a:prstGeom>
        </p:spPr>
      </p:pic>
    </p:spTree>
    <p:extLst>
      <p:ext uri="{BB962C8B-B14F-4D97-AF65-F5344CB8AC3E}">
        <p14:creationId xmlns:p14="http://schemas.microsoft.com/office/powerpoint/2010/main" val="94250890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TextBox 2">
            <a:extLst>
              <a:ext uri="{FF2B5EF4-FFF2-40B4-BE49-F238E27FC236}">
                <a16:creationId xmlns:a16="http://schemas.microsoft.com/office/drawing/2014/main" id="{FD2FFB0D-60D0-6274-4466-48A0DE7D9093}"/>
              </a:ext>
            </a:extLst>
          </p:cNvPr>
          <p:cNvSpPr txBox="1"/>
          <p:nvPr/>
        </p:nvSpPr>
        <p:spPr>
          <a:xfrm>
            <a:off x="659092" y="1104188"/>
            <a:ext cx="10581128" cy="2945422"/>
          </a:xfrm>
          <a:prstGeom prst="rect">
            <a:avLst/>
          </a:prstGeom>
          <a:noFill/>
        </p:spPr>
        <p:txBody>
          <a:bodyPr wrap="square" rtlCol="0">
            <a:spAutoFit/>
          </a:bodyPr>
          <a:lstStyle/>
          <a:p>
            <a:pPr marL="0" marR="0" algn="just" rtl="1">
              <a:lnSpc>
                <a:spcPct val="107000"/>
              </a:lnSpc>
              <a:spcBef>
                <a:spcPts val="0"/>
              </a:spcBef>
              <a:spcAft>
                <a:spcPts val="800"/>
              </a:spcAft>
            </a:pPr>
            <a:r>
              <a:rPr lang="fa-IR" sz="1800" kern="100" dirty="0">
                <a:effectLst/>
                <a:latin typeface="Calibri" panose="020F0502020204030204" pitchFamily="34" charset="0"/>
                <a:ea typeface="Calibri" panose="020F0502020204030204" pitchFamily="34" charset="0"/>
                <a:cs typeface="B Nazanin" panose="00000400000000000000" pitchFamily="2" charset="-78"/>
              </a:rPr>
              <a:t>در جدول فوق به برآورد حدودی ارزش شرکت های </a:t>
            </a:r>
            <a:r>
              <a:rPr lang="fa-IR" sz="1800" kern="100" dirty="0" err="1">
                <a:effectLst/>
                <a:latin typeface="Calibri" panose="020F0502020204030204" pitchFamily="34" charset="0"/>
                <a:ea typeface="Calibri" panose="020F0502020204030204" pitchFamily="34" charset="0"/>
                <a:cs typeface="B Nazanin" panose="00000400000000000000" pitchFamily="2" charset="-78"/>
              </a:rPr>
              <a:t>زیرمجموعه</a:t>
            </a:r>
            <a:r>
              <a:rPr lang="fa-IR" sz="1800" kern="100" dirty="0">
                <a:effectLst/>
                <a:latin typeface="Calibri" panose="020F0502020204030204" pitchFamily="34" charset="0"/>
                <a:ea typeface="Calibri" panose="020F0502020204030204" pitchFamily="34" charset="0"/>
                <a:cs typeface="B Nazanin" panose="00000400000000000000" pitchFamily="2" charset="-78"/>
              </a:rPr>
              <a:t> سرمایه گذاری البرز پرداخته شده است. در این جدول مطابق روش های ارزشگذاری نسبی، به آخرین سود شرکت های سرمایه گذاری البرز ضریب </a:t>
            </a:r>
            <a:r>
              <a:rPr lang="en-US" sz="1800" kern="100" dirty="0">
                <a:effectLst/>
                <a:latin typeface="Calibri" panose="020F0502020204030204" pitchFamily="34" charset="0"/>
                <a:ea typeface="Calibri" panose="020F0502020204030204" pitchFamily="34" charset="0"/>
                <a:cs typeface="B Nazanin" panose="00000400000000000000" pitchFamily="2" charset="-78"/>
              </a:rPr>
              <a:t>P/E</a:t>
            </a:r>
            <a:r>
              <a:rPr lang="fa-IR" sz="1800" kern="100" dirty="0">
                <a:effectLst/>
                <a:latin typeface="Calibri" panose="020F0502020204030204" pitchFamily="34" charset="0"/>
                <a:ea typeface="Calibri" panose="020F0502020204030204" pitchFamily="34" charset="0"/>
                <a:cs typeface="B Nazanin" panose="00000400000000000000" pitchFamily="2" charset="-78"/>
              </a:rPr>
              <a:t> </a:t>
            </a:r>
            <a:r>
              <a:rPr lang="fa-IR" sz="1800" kern="100" dirty="0" err="1">
                <a:effectLst/>
                <a:latin typeface="Calibri" panose="020F0502020204030204" pitchFamily="34" charset="0"/>
                <a:ea typeface="Calibri" panose="020F0502020204030204" pitchFamily="34" charset="0"/>
                <a:cs typeface="B Nazanin" panose="00000400000000000000" pitchFamily="2" charset="-78"/>
              </a:rPr>
              <a:t>حدودا</a:t>
            </a:r>
            <a:r>
              <a:rPr lang="fa-IR" sz="1800" kern="100" dirty="0">
                <a:effectLst/>
                <a:latin typeface="Calibri" panose="020F0502020204030204" pitchFamily="34" charset="0"/>
                <a:ea typeface="Calibri" panose="020F0502020204030204" pitchFamily="34" charset="0"/>
                <a:cs typeface="B Nazanin" panose="00000400000000000000" pitchFamily="2" charset="-78"/>
              </a:rPr>
              <a:t> 6.3 واحدی اختصاص داده ایم. این عدد بر مبنای ضریب فوق برای صنعت دارو برگرفته از سامانه بورس </a:t>
            </a:r>
            <a:r>
              <a:rPr lang="fa-IR" sz="1800" kern="100" dirty="0" err="1">
                <a:effectLst/>
                <a:latin typeface="Calibri" panose="020F0502020204030204" pitchFamily="34" charset="0"/>
                <a:ea typeface="Calibri" panose="020F0502020204030204" pitchFamily="34" charset="0"/>
                <a:cs typeface="B Nazanin" panose="00000400000000000000" pitchFamily="2" charset="-78"/>
              </a:rPr>
              <a:t>ویو</a:t>
            </a:r>
            <a:r>
              <a:rPr lang="fa-IR" sz="1800" kern="100" dirty="0">
                <a:effectLst/>
                <a:latin typeface="Calibri" panose="020F0502020204030204" pitchFamily="34" charset="0"/>
                <a:ea typeface="Calibri" panose="020F0502020204030204" pitchFamily="34" charset="0"/>
                <a:cs typeface="B Nazanin" panose="00000400000000000000" pitchFamily="2" charset="-78"/>
              </a:rPr>
              <a:t> اعمال شده است. با توجه به </a:t>
            </a:r>
            <a:r>
              <a:rPr lang="fa-IR" sz="1800" kern="100" dirty="0" err="1">
                <a:effectLst/>
                <a:latin typeface="Calibri" panose="020F0502020204030204" pitchFamily="34" charset="0"/>
                <a:ea typeface="Calibri" panose="020F0502020204030204" pitchFamily="34" charset="0"/>
                <a:cs typeface="B Nazanin" panose="00000400000000000000" pitchFamily="2" charset="-78"/>
              </a:rPr>
              <a:t>زیانده</a:t>
            </a:r>
            <a:r>
              <a:rPr lang="fa-IR" sz="1800" kern="100" dirty="0">
                <a:effectLst/>
                <a:latin typeface="Calibri" panose="020F0502020204030204" pitchFamily="34" charset="0"/>
                <a:ea typeface="Calibri" panose="020F0502020204030204" pitchFamily="34" charset="0"/>
                <a:cs typeface="B Nazanin" panose="00000400000000000000" pitchFamily="2" charset="-78"/>
              </a:rPr>
              <a:t> بودن برخی شرکت های گروه، ارزش آنها در این بخش صفر </a:t>
            </a:r>
            <a:r>
              <a:rPr lang="fa-IR" sz="1800" kern="100" dirty="0" err="1">
                <a:effectLst/>
                <a:latin typeface="Calibri" panose="020F0502020204030204" pitchFamily="34" charset="0"/>
                <a:ea typeface="Calibri" panose="020F0502020204030204" pitchFamily="34" charset="0"/>
                <a:cs typeface="B Nazanin" panose="00000400000000000000" pitchFamily="2" charset="-78"/>
              </a:rPr>
              <a:t>درنظر</a:t>
            </a:r>
            <a:r>
              <a:rPr lang="fa-IR" sz="1800" kern="100" dirty="0">
                <a:effectLst/>
                <a:latin typeface="Calibri" panose="020F0502020204030204" pitchFamily="34" charset="0"/>
                <a:ea typeface="Calibri" panose="020F0502020204030204" pitchFamily="34" charset="0"/>
                <a:cs typeface="B Nazanin" panose="00000400000000000000" pitchFamily="2" charset="-78"/>
              </a:rPr>
              <a:t> گرفته شده است. لذا بطور کلی ارزش برآوردی سهام </a:t>
            </a:r>
            <a:r>
              <a:rPr lang="fa-IR" sz="1800" kern="100" dirty="0" err="1">
                <a:effectLst/>
                <a:latin typeface="Calibri" panose="020F0502020204030204" pitchFamily="34" charset="0"/>
                <a:ea typeface="Calibri" panose="020F0502020204030204" pitchFamily="34" charset="0"/>
                <a:cs typeface="B Nazanin" panose="00000400000000000000" pitchFamily="2" charset="-78"/>
              </a:rPr>
              <a:t>والبر</a:t>
            </a:r>
            <a:r>
              <a:rPr lang="fa-IR" sz="1800" kern="100" dirty="0">
                <a:effectLst/>
                <a:latin typeface="Calibri" panose="020F0502020204030204" pitchFamily="34" charset="0"/>
                <a:ea typeface="Calibri" panose="020F0502020204030204" pitchFamily="34" charset="0"/>
                <a:cs typeface="B Nazanin" panose="00000400000000000000" pitchFamily="2" charset="-78"/>
              </a:rPr>
              <a:t> را 6.4 همت محاسبه نموده ایم. با توجه به ارزش بازار 5.4 همتی سرمایه گذاری البرز در تاریخ 11 شهریور 1403، نسبت ارزش تابلو به ارزش محاسبه شده را برابر 85% تخمین زده ایم. با توجه به نزدیکی </a:t>
            </a:r>
            <a:r>
              <a:rPr lang="en-US" sz="1800" kern="100" dirty="0">
                <a:effectLst/>
                <a:latin typeface="Calibri" panose="020F0502020204030204" pitchFamily="34" charset="0"/>
                <a:ea typeface="Calibri" panose="020F0502020204030204" pitchFamily="34" charset="0"/>
                <a:cs typeface="B Nazanin" panose="00000400000000000000" pitchFamily="2" charset="-78"/>
              </a:rPr>
              <a:t>NAV</a:t>
            </a:r>
            <a:r>
              <a:rPr lang="fa-IR" sz="1800" kern="100" dirty="0">
                <a:effectLst/>
                <a:latin typeface="Calibri" panose="020F0502020204030204" pitchFamily="34" charset="0"/>
                <a:ea typeface="Calibri" panose="020F0502020204030204" pitchFamily="34" charset="0"/>
                <a:cs typeface="B Nazanin" panose="00000400000000000000" pitchFamily="2" charset="-78"/>
              </a:rPr>
              <a:t> سرمایه گذاری البرز به مارکت کپ شرکت، استفاده از ارزش بازار به عنوان </a:t>
            </a:r>
            <a:r>
              <a:rPr lang="fa-IR" sz="1800" kern="100" dirty="0" err="1">
                <a:effectLst/>
                <a:latin typeface="Calibri" panose="020F0502020204030204" pitchFamily="34" charset="0"/>
                <a:ea typeface="Calibri" panose="020F0502020204030204" pitchFamily="34" charset="0"/>
                <a:cs typeface="B Nazanin" panose="00000400000000000000" pitchFamily="2" charset="-78"/>
              </a:rPr>
              <a:t>بروزترین</a:t>
            </a:r>
            <a:r>
              <a:rPr lang="fa-IR" sz="1800" kern="100" dirty="0">
                <a:effectLst/>
                <a:latin typeface="Calibri" panose="020F0502020204030204" pitchFamily="34" charset="0"/>
                <a:ea typeface="Calibri" panose="020F0502020204030204" pitchFamily="34" charset="0"/>
                <a:cs typeface="B Nazanin" panose="00000400000000000000" pitchFamily="2" charset="-78"/>
              </a:rPr>
              <a:t> ارزش دارایی های این شرکت توجیه پذیر می باشد.</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pPr marL="0" marR="0" algn="just" rtl="1">
              <a:lnSpc>
                <a:spcPct val="107000"/>
              </a:lnSpc>
              <a:spcBef>
                <a:spcPts val="0"/>
              </a:spcBef>
              <a:spcAft>
                <a:spcPts val="800"/>
              </a:spcAft>
            </a:pPr>
            <a:r>
              <a:rPr lang="fa-IR" sz="1800" kern="100" dirty="0">
                <a:effectLst/>
                <a:latin typeface="Calibri" panose="020F0502020204030204" pitchFamily="34" charset="0"/>
                <a:ea typeface="Calibri" panose="020F0502020204030204" pitchFamily="34" charset="0"/>
                <a:cs typeface="B Nazanin" panose="00000400000000000000" pitchFamily="2" charset="-78"/>
              </a:rPr>
              <a:t>در مورد سایر شرکت های خارج از بورس برکت، ارزش روز دارایی های آنها را با </a:t>
            </a:r>
            <a:r>
              <a:rPr lang="fa-IR" sz="1800" kern="100" dirty="0" err="1">
                <a:effectLst/>
                <a:latin typeface="Calibri" panose="020F0502020204030204" pitchFamily="34" charset="0"/>
                <a:ea typeface="Calibri" panose="020F0502020204030204" pitchFamily="34" charset="0"/>
                <a:cs typeface="B Nazanin" panose="00000400000000000000" pitchFamily="2" charset="-78"/>
              </a:rPr>
              <a:t>بروزرسانی</a:t>
            </a:r>
            <a:r>
              <a:rPr lang="fa-IR" sz="1800" kern="100" dirty="0">
                <a:effectLst/>
                <a:latin typeface="Calibri" panose="020F0502020204030204" pitchFamily="34" charset="0"/>
                <a:ea typeface="Calibri" panose="020F0502020204030204" pitchFamily="34" charset="0"/>
                <a:cs typeface="B Nazanin" panose="00000400000000000000" pitchFamily="2" charset="-78"/>
              </a:rPr>
              <a:t> دارایی های آنها بدست آورده ایم که در نهایت کل مازاد ارزش دارایی های این شرکت برابر 10.4 همت خواهد بود.</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endParaRPr lang="en-US" dirty="0"/>
          </a:p>
        </p:txBody>
      </p:sp>
      <p:pic>
        <p:nvPicPr>
          <p:cNvPr id="5" name="Picture 4">
            <a:extLst>
              <a:ext uri="{FF2B5EF4-FFF2-40B4-BE49-F238E27FC236}">
                <a16:creationId xmlns:a16="http://schemas.microsoft.com/office/drawing/2014/main" id="{06A1A777-8692-460E-93B7-DA2C777B61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84757" y="3692107"/>
            <a:ext cx="7540017" cy="2265488"/>
          </a:xfrm>
          <a:prstGeom prst="rect">
            <a:avLst/>
          </a:prstGeom>
        </p:spPr>
      </p:pic>
      <p:sp>
        <p:nvSpPr>
          <p:cNvPr id="2" name="TextBox 1">
            <a:extLst>
              <a:ext uri="{FF2B5EF4-FFF2-40B4-BE49-F238E27FC236}">
                <a16:creationId xmlns:a16="http://schemas.microsoft.com/office/drawing/2014/main" id="{A1BB7BB6-6563-0F07-149E-076982A86674}"/>
              </a:ext>
            </a:extLst>
          </p:cNvPr>
          <p:cNvSpPr txBox="1"/>
          <p:nvPr/>
        </p:nvSpPr>
        <p:spPr>
          <a:xfrm>
            <a:off x="890972" y="6084632"/>
            <a:ext cx="10410055" cy="646331"/>
          </a:xfrm>
          <a:prstGeom prst="rect">
            <a:avLst/>
          </a:prstGeom>
          <a:noFill/>
        </p:spPr>
        <p:txBody>
          <a:bodyPr wrap="square" rtlCol="0">
            <a:spAutoFit/>
          </a:bodyPr>
          <a:lstStyle/>
          <a:p>
            <a:pPr algn="r" rtl="1"/>
            <a:r>
              <a:rPr lang="fa-IR" sz="1200" kern="100" dirty="0">
                <a:solidFill>
                  <a:srgbClr val="171717"/>
                </a:solidFill>
                <a:effectLst/>
                <a:latin typeface="Calibri" panose="020F0502020204030204" pitchFamily="34" charset="0"/>
                <a:ea typeface="Calibri" panose="020F0502020204030204" pitchFamily="34" charset="0"/>
                <a:cs typeface="B Nazanin" panose="00000400000000000000" pitchFamily="2" charset="-78"/>
              </a:rPr>
              <a:t>*</a:t>
            </a:r>
            <a:r>
              <a:rPr lang="fa-IR" sz="1200" b="1" kern="100" dirty="0">
                <a:solidFill>
                  <a:srgbClr val="171717"/>
                </a:solidFill>
                <a:effectLst/>
                <a:latin typeface="Calibri" panose="020F0502020204030204" pitchFamily="34" charset="0"/>
                <a:ea typeface="Calibri" panose="020F0502020204030204" pitchFamily="34" charset="0"/>
                <a:cs typeface="B Nazanin" panose="00000400000000000000" pitchFamily="2" charset="-78"/>
              </a:rPr>
              <a:t>سایر</a:t>
            </a:r>
            <a:r>
              <a:rPr lang="fa-IR" sz="1200" kern="100" dirty="0">
                <a:solidFill>
                  <a:srgbClr val="171717"/>
                </a:solidFill>
                <a:effectLst/>
                <a:latin typeface="Calibri" panose="020F0502020204030204" pitchFamily="34" charset="0"/>
                <a:ea typeface="Calibri" panose="020F0502020204030204" pitchFamily="34" charset="0"/>
                <a:cs typeface="B Nazanin" panose="00000400000000000000" pitchFamily="2" charset="-78"/>
              </a:rPr>
              <a:t> شامل شرکت های </a:t>
            </a:r>
            <a:r>
              <a:rPr lang="fa-IR" sz="1200" kern="100" dirty="0" err="1">
                <a:solidFill>
                  <a:srgbClr val="171717"/>
                </a:solidFill>
                <a:effectLst/>
                <a:latin typeface="Calibri" panose="020F0502020204030204" pitchFamily="34" charset="0"/>
                <a:ea typeface="Calibri" panose="020F0502020204030204" pitchFamily="34" charset="0"/>
                <a:cs typeface="B Nazanin" panose="00000400000000000000" pitchFamily="2" charset="-78"/>
              </a:rPr>
              <a:t>هربی</a:t>
            </a:r>
            <a:r>
              <a:rPr lang="fa-IR" sz="1200" kern="100" dirty="0">
                <a:solidFill>
                  <a:srgbClr val="171717"/>
                </a:solidFill>
                <a:effectLst/>
                <a:latin typeface="Calibri" panose="020F0502020204030204" pitchFamily="34" charset="0"/>
                <a:ea typeface="Calibri" panose="020F0502020204030204" pitchFamily="34" charset="0"/>
                <a:cs typeface="B Nazanin" panose="00000400000000000000" pitchFamily="2" charset="-78"/>
              </a:rPr>
              <a:t> </a:t>
            </a:r>
            <a:r>
              <a:rPr lang="fa-IR" sz="1200" kern="100" dirty="0" err="1">
                <a:solidFill>
                  <a:srgbClr val="171717"/>
                </a:solidFill>
                <a:effectLst/>
                <a:latin typeface="Calibri" panose="020F0502020204030204" pitchFamily="34" charset="0"/>
                <a:ea typeface="Calibri" panose="020F0502020204030204" pitchFamily="34" charset="0"/>
                <a:cs typeface="B Nazanin" panose="00000400000000000000" pitchFamily="2" charset="-78"/>
              </a:rPr>
              <a:t>فارمد</a:t>
            </a:r>
            <a:r>
              <a:rPr lang="fa-IR" sz="1200" kern="100" dirty="0">
                <a:solidFill>
                  <a:srgbClr val="171717"/>
                </a:solidFill>
                <a:effectLst/>
                <a:latin typeface="Calibri" panose="020F0502020204030204" pitchFamily="34" charset="0"/>
                <a:ea typeface="Calibri" panose="020F0502020204030204" pitchFamily="34" charset="0"/>
                <a:cs typeface="B Nazanin" panose="00000400000000000000" pitchFamily="2" charset="-78"/>
              </a:rPr>
              <a:t>، سل تک </a:t>
            </a:r>
            <a:r>
              <a:rPr lang="fa-IR" sz="1200" kern="100" dirty="0" err="1">
                <a:solidFill>
                  <a:srgbClr val="171717"/>
                </a:solidFill>
                <a:effectLst/>
                <a:latin typeface="Calibri" panose="020F0502020204030204" pitchFamily="34" charset="0"/>
                <a:ea typeface="Calibri" panose="020F0502020204030204" pitchFamily="34" charset="0"/>
                <a:cs typeface="B Nazanin" panose="00000400000000000000" pitchFamily="2" charset="-78"/>
              </a:rPr>
              <a:t>فارمد</a:t>
            </a:r>
            <a:r>
              <a:rPr lang="fa-IR" sz="1200" kern="100" dirty="0">
                <a:solidFill>
                  <a:srgbClr val="171717"/>
                </a:solidFill>
                <a:effectLst/>
                <a:latin typeface="Calibri" panose="020F0502020204030204" pitchFamily="34" charset="0"/>
                <a:ea typeface="Calibri" panose="020F0502020204030204" pitchFamily="34" charset="0"/>
                <a:cs typeface="B Nazanin" panose="00000400000000000000" pitchFamily="2" charset="-78"/>
              </a:rPr>
              <a:t>، </a:t>
            </a:r>
            <a:r>
              <a:rPr lang="fa-IR" sz="1200" kern="100" dirty="0" err="1">
                <a:solidFill>
                  <a:srgbClr val="171717"/>
                </a:solidFill>
                <a:effectLst/>
                <a:latin typeface="Calibri" panose="020F0502020204030204" pitchFamily="34" charset="0"/>
                <a:ea typeface="Calibri" panose="020F0502020204030204" pitchFamily="34" charset="0"/>
                <a:cs typeface="B Nazanin" panose="00000400000000000000" pitchFamily="2" charset="-78"/>
              </a:rPr>
              <a:t>پرشین</a:t>
            </a:r>
            <a:r>
              <a:rPr lang="fa-IR" sz="1200" kern="100" dirty="0">
                <a:solidFill>
                  <a:srgbClr val="171717"/>
                </a:solidFill>
                <a:effectLst/>
                <a:latin typeface="Calibri" panose="020F0502020204030204" pitchFamily="34" charset="0"/>
                <a:ea typeface="Calibri" panose="020F0502020204030204" pitchFamily="34" charset="0"/>
                <a:cs typeface="B Nazanin" panose="00000400000000000000" pitchFamily="2" charset="-78"/>
              </a:rPr>
              <a:t> داروی البرز، سلامت الکترونیک مبین ایرانیان،  برکه </a:t>
            </a:r>
            <a:r>
              <a:rPr lang="fa-IR" sz="1200" kern="100" dirty="0" err="1">
                <a:solidFill>
                  <a:srgbClr val="171717"/>
                </a:solidFill>
                <a:effectLst/>
                <a:latin typeface="Calibri" panose="020F0502020204030204" pitchFamily="34" charset="0"/>
                <a:ea typeface="Calibri" panose="020F0502020204030204" pitchFamily="34" charset="0"/>
                <a:cs typeface="B Nazanin" panose="00000400000000000000" pitchFamily="2" charset="-78"/>
              </a:rPr>
              <a:t>الصحه</a:t>
            </a:r>
            <a:r>
              <a:rPr lang="fa-IR" sz="1200" kern="100" dirty="0">
                <a:solidFill>
                  <a:srgbClr val="171717"/>
                </a:solidFill>
                <a:effectLst/>
                <a:latin typeface="Calibri" panose="020F0502020204030204" pitchFamily="34" charset="0"/>
                <a:ea typeface="Calibri" panose="020F0502020204030204" pitchFamily="34" charset="0"/>
                <a:cs typeface="B Nazanin" panose="00000400000000000000" pitchFamily="2" charset="-78"/>
              </a:rPr>
              <a:t>، </a:t>
            </a:r>
            <a:r>
              <a:rPr lang="ar-SA" sz="1200" kern="100" dirty="0">
                <a:solidFill>
                  <a:srgbClr val="171717"/>
                </a:solidFill>
                <a:effectLst/>
                <a:latin typeface="Calibri" panose="020F0502020204030204" pitchFamily="34" charset="0"/>
                <a:ea typeface="Calibri" panose="020F0502020204030204" pitchFamily="34" charset="0"/>
                <a:cs typeface="B Nazanin" panose="00000400000000000000" pitchFamily="2" charset="-78"/>
              </a:rPr>
              <a:t>طهورا شفا بوده که یا درحال تصفیه بوده و یا صورت های مالی آن ها در دسترس نمی باشد. این شرکت ها کمتر از 2 درصد از ارزش کل پرتفوی گروه برکت را تشکیل می دهند و بنابراین در دسته سایر قرار گرفته اند.</a:t>
            </a:r>
            <a:endParaRPr lang="en-US" sz="1200" kern="100" dirty="0">
              <a:effectLst/>
              <a:latin typeface="Calibri" panose="020F0502020204030204" pitchFamily="34" charset="0"/>
              <a:ea typeface="Calibri" panose="020F0502020204030204" pitchFamily="34" charset="0"/>
              <a:cs typeface="Arial" panose="020B0604020202020204" pitchFamily="34" charset="0"/>
            </a:endParaRPr>
          </a:p>
          <a:p>
            <a:pPr algn="r" rtl="1"/>
            <a:endParaRPr lang="en-US" sz="1200" dirty="0"/>
          </a:p>
        </p:txBody>
      </p:sp>
    </p:spTree>
    <p:extLst>
      <p:ext uri="{BB962C8B-B14F-4D97-AF65-F5344CB8AC3E}">
        <p14:creationId xmlns:p14="http://schemas.microsoft.com/office/powerpoint/2010/main" val="313688645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TextBox 2">
            <a:extLst>
              <a:ext uri="{FF2B5EF4-FFF2-40B4-BE49-F238E27FC236}">
                <a16:creationId xmlns:a16="http://schemas.microsoft.com/office/drawing/2014/main" id="{FD2FFB0D-60D0-6274-4466-48A0DE7D9093}"/>
              </a:ext>
            </a:extLst>
          </p:cNvPr>
          <p:cNvSpPr txBox="1"/>
          <p:nvPr/>
        </p:nvSpPr>
        <p:spPr>
          <a:xfrm>
            <a:off x="1111674" y="2641925"/>
            <a:ext cx="9968652" cy="1574149"/>
          </a:xfrm>
          <a:prstGeom prst="rect">
            <a:avLst/>
          </a:prstGeom>
          <a:noFill/>
        </p:spPr>
        <p:txBody>
          <a:bodyPr wrap="square" rtlCol="0">
            <a:spAutoFit/>
          </a:bodyPr>
          <a:lstStyle/>
          <a:p>
            <a:pPr marL="0" marR="0" algn="just" rtl="1">
              <a:lnSpc>
                <a:spcPct val="107000"/>
              </a:lnSpc>
              <a:spcBef>
                <a:spcPts val="0"/>
              </a:spcBef>
              <a:spcAft>
                <a:spcPts val="800"/>
              </a:spcAft>
            </a:pPr>
            <a:r>
              <a:rPr lang="fa-IR" sz="1800" kern="100" dirty="0">
                <a:effectLst/>
                <a:latin typeface="Calibri" panose="020F0502020204030204" pitchFamily="34" charset="0"/>
                <a:ea typeface="Calibri" panose="020F0502020204030204" pitchFamily="34" charset="0"/>
                <a:cs typeface="B Nazanin" panose="00000400000000000000" pitchFamily="2" charset="-78"/>
              </a:rPr>
              <a:t>با توجه به مجمع عمومی عادی سالیانه نماد </a:t>
            </a:r>
            <a:r>
              <a:rPr lang="fa-IR" sz="1800" kern="100" dirty="0" err="1">
                <a:effectLst/>
                <a:latin typeface="Calibri" panose="020F0502020204030204" pitchFamily="34" charset="0"/>
                <a:ea typeface="Calibri" panose="020F0502020204030204" pitchFamily="34" charset="0"/>
                <a:cs typeface="B Nazanin" panose="00000400000000000000" pitchFamily="2" charset="-78"/>
              </a:rPr>
              <a:t>والبر</a:t>
            </a:r>
            <a:r>
              <a:rPr lang="fa-IR" sz="1800" kern="100" dirty="0">
                <a:effectLst/>
                <a:latin typeface="Calibri" panose="020F0502020204030204" pitchFamily="34" charset="0"/>
                <a:ea typeface="Calibri" panose="020F0502020204030204" pitchFamily="34" charset="0"/>
                <a:cs typeface="B Nazanin" panose="00000400000000000000" pitchFamily="2" charset="-78"/>
              </a:rPr>
              <a:t> در تاریخ 6 تیرماه 1403 و تقسیم سود 40 تومانی به </a:t>
            </a:r>
            <a:r>
              <a:rPr lang="fa-IR" sz="1800" kern="100" dirty="0" err="1">
                <a:effectLst/>
                <a:latin typeface="Calibri" panose="020F0502020204030204" pitchFamily="34" charset="0"/>
                <a:ea typeface="Calibri" panose="020F0502020204030204" pitchFamily="34" charset="0"/>
                <a:cs typeface="B Nazanin" panose="00000400000000000000" pitchFamily="2" charset="-78"/>
              </a:rPr>
              <a:t>ازای</a:t>
            </a:r>
            <a:r>
              <a:rPr lang="fa-IR" sz="1800" kern="100" dirty="0">
                <a:effectLst/>
                <a:latin typeface="Calibri" panose="020F0502020204030204" pitchFamily="34" charset="0"/>
                <a:ea typeface="Calibri" panose="020F0502020204030204" pitchFamily="34" charset="0"/>
                <a:cs typeface="B Nazanin" panose="00000400000000000000" pitchFamily="2" charset="-78"/>
              </a:rPr>
              <a:t> هر سهم و دارا بودن 6368 میلیون سهم از آن توسط گروه مالی برکت، </a:t>
            </a:r>
            <a:r>
              <a:rPr lang="fa-IR" sz="1800" kern="100" dirty="0" err="1">
                <a:effectLst/>
                <a:latin typeface="Calibri" panose="020F0502020204030204" pitchFamily="34" charset="0"/>
                <a:ea typeface="Calibri" panose="020F0502020204030204" pitchFamily="34" charset="0"/>
                <a:cs typeface="B Nazanin" panose="00000400000000000000" pitchFamily="2" charset="-78"/>
              </a:rPr>
              <a:t>حدودا</a:t>
            </a:r>
            <a:r>
              <a:rPr lang="fa-IR" sz="1800" kern="100" dirty="0">
                <a:effectLst/>
                <a:latin typeface="Calibri" panose="020F0502020204030204" pitchFamily="34" charset="0"/>
                <a:ea typeface="Calibri" panose="020F0502020204030204" pitchFamily="34" charset="0"/>
                <a:cs typeface="B Nazanin" panose="00000400000000000000" pitchFamily="2" charset="-78"/>
              </a:rPr>
              <a:t> 254 میلیارد تومان نیز سود مجمع دریافت خواهد کرد. با افزودن این مبلغ و به روز رسانی سرمایه گذاری های بلند مدت و حساب های دریافتنی این شرکت، خالص ارزش دارایی های آن را برابر 14 همت یا 807 تومان به </a:t>
            </a:r>
            <a:r>
              <a:rPr lang="fa-IR" sz="1800" kern="100" dirty="0" err="1">
                <a:effectLst/>
                <a:latin typeface="Calibri" panose="020F0502020204030204" pitchFamily="34" charset="0"/>
                <a:ea typeface="Calibri" panose="020F0502020204030204" pitchFamily="34" charset="0"/>
                <a:cs typeface="B Nazanin" panose="00000400000000000000" pitchFamily="2" charset="-78"/>
              </a:rPr>
              <a:t>ازای</a:t>
            </a:r>
            <a:r>
              <a:rPr lang="fa-IR" sz="1800" kern="100" dirty="0">
                <a:effectLst/>
                <a:latin typeface="Calibri" panose="020F0502020204030204" pitchFamily="34" charset="0"/>
                <a:ea typeface="Calibri" panose="020F0502020204030204" pitchFamily="34" charset="0"/>
                <a:cs typeface="B Nazanin" panose="00000400000000000000" pitchFamily="2" charset="-78"/>
              </a:rPr>
              <a:t> هر سهم محاسبه نموده ایم. با توجه به قیمت 3,474 </a:t>
            </a:r>
            <a:r>
              <a:rPr lang="fa-IR" sz="1800" kern="100" dirty="0" err="1">
                <a:effectLst/>
                <a:latin typeface="Calibri" panose="020F0502020204030204" pitchFamily="34" charset="0"/>
                <a:ea typeface="Calibri" panose="020F0502020204030204" pitchFamily="34" charset="0"/>
                <a:cs typeface="B Nazanin" panose="00000400000000000000" pitchFamily="2" charset="-78"/>
              </a:rPr>
              <a:t>ريالی</a:t>
            </a:r>
            <a:r>
              <a:rPr lang="fa-IR" sz="1800" kern="100" dirty="0">
                <a:effectLst/>
                <a:latin typeface="Calibri" panose="020F0502020204030204" pitchFamily="34" charset="0"/>
                <a:ea typeface="Calibri" panose="020F0502020204030204" pitchFamily="34" charset="0"/>
                <a:cs typeface="B Nazanin" panose="00000400000000000000" pitchFamily="2" charset="-78"/>
              </a:rPr>
              <a:t> نماد در تاریخ 11 شهریور 1403، نسبت قیمت به خالص ارزش دارایی های این نماد را برابر 43% تخمین میزنیم.</a:t>
            </a:r>
            <a:endParaRPr lang="en-US" dirty="0"/>
          </a:p>
        </p:txBody>
      </p:sp>
    </p:spTree>
    <p:extLst>
      <p:ext uri="{BB962C8B-B14F-4D97-AF65-F5344CB8AC3E}">
        <p14:creationId xmlns:p14="http://schemas.microsoft.com/office/powerpoint/2010/main" val="52724059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2" name="Picture 1">
            <a:extLst>
              <a:ext uri="{FF2B5EF4-FFF2-40B4-BE49-F238E27FC236}">
                <a16:creationId xmlns:a16="http://schemas.microsoft.com/office/drawing/2014/main" id="{E94EAD17-6736-63F4-8560-E005CA4B0D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06274" y="1233577"/>
            <a:ext cx="5579452" cy="5147801"/>
          </a:xfrm>
          <a:prstGeom prst="rect">
            <a:avLst/>
          </a:prstGeom>
        </p:spPr>
      </p:pic>
      <p:sp>
        <p:nvSpPr>
          <p:cNvPr id="5" name="Rectangle 4">
            <a:extLst>
              <a:ext uri="{FF2B5EF4-FFF2-40B4-BE49-F238E27FC236}">
                <a16:creationId xmlns:a16="http://schemas.microsoft.com/office/drawing/2014/main" id="{FCC547FB-12BB-F91B-2C97-6E390310F2B3}"/>
              </a:ext>
            </a:extLst>
          </p:cNvPr>
          <p:cNvSpPr/>
          <p:nvPr/>
        </p:nvSpPr>
        <p:spPr>
          <a:xfrm>
            <a:off x="4994694" y="1138300"/>
            <a:ext cx="6227721" cy="477054"/>
          </a:xfrm>
          <a:prstGeom prst="rect">
            <a:avLst/>
          </a:prstGeom>
        </p:spPr>
        <p:txBody>
          <a:bodyPr wrap="square">
            <a:spAutoFit/>
          </a:bodyPr>
          <a:lstStyle/>
          <a:p>
            <a:pPr algn="r" rtl="1"/>
            <a:r>
              <a:rPr lang="fa-IR" sz="2500" b="1" dirty="0">
                <a:solidFill>
                  <a:srgbClr val="133C8B"/>
                </a:solidFill>
                <a:cs typeface="B Nazanin" panose="00000400000000000000" pitchFamily="2" charset="-78"/>
              </a:rPr>
              <a:t>آخرین ترازنامه:</a:t>
            </a:r>
            <a:endParaRPr lang="en-US" sz="2500" dirty="0">
              <a:cs typeface="B Nazanin" panose="00000400000000000000" pitchFamily="2" charset="-78"/>
            </a:endParaRPr>
          </a:p>
        </p:txBody>
      </p:sp>
    </p:spTree>
    <p:extLst>
      <p:ext uri="{BB962C8B-B14F-4D97-AF65-F5344CB8AC3E}">
        <p14:creationId xmlns:p14="http://schemas.microsoft.com/office/powerpoint/2010/main" val="327648373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Rectangle 2">
            <a:extLst>
              <a:ext uri="{FF2B5EF4-FFF2-40B4-BE49-F238E27FC236}">
                <a16:creationId xmlns:a16="http://schemas.microsoft.com/office/drawing/2014/main" id="{4F1890D8-64F3-F786-6045-5889DA15F28B}"/>
              </a:ext>
            </a:extLst>
          </p:cNvPr>
          <p:cNvSpPr/>
          <p:nvPr/>
        </p:nvSpPr>
        <p:spPr>
          <a:xfrm>
            <a:off x="4994694" y="1138300"/>
            <a:ext cx="6227721" cy="477054"/>
          </a:xfrm>
          <a:prstGeom prst="rect">
            <a:avLst/>
          </a:prstGeom>
        </p:spPr>
        <p:txBody>
          <a:bodyPr wrap="square">
            <a:spAutoFit/>
          </a:bodyPr>
          <a:lstStyle/>
          <a:p>
            <a:pPr algn="r" rtl="1"/>
            <a:r>
              <a:rPr lang="fa-IR" sz="2500" b="1" dirty="0" err="1">
                <a:solidFill>
                  <a:srgbClr val="133C8B"/>
                </a:solidFill>
                <a:cs typeface="B Nazanin" panose="00000400000000000000" pitchFamily="2" charset="-78"/>
              </a:rPr>
              <a:t>ازرشیابی</a:t>
            </a:r>
            <a:r>
              <a:rPr lang="fa-IR" sz="2500" b="1" dirty="0">
                <a:solidFill>
                  <a:srgbClr val="133C8B"/>
                </a:solidFill>
                <a:cs typeface="B Nazanin" panose="00000400000000000000" pitchFamily="2" charset="-78"/>
              </a:rPr>
              <a:t>:</a:t>
            </a:r>
            <a:endParaRPr lang="en-US" sz="2500" dirty="0">
              <a:cs typeface="B Nazanin" panose="00000400000000000000" pitchFamily="2" charset="-78"/>
            </a:endParaRPr>
          </a:p>
        </p:txBody>
      </p:sp>
      <p:pic>
        <p:nvPicPr>
          <p:cNvPr id="6" name="Picture 5">
            <a:extLst>
              <a:ext uri="{FF2B5EF4-FFF2-40B4-BE49-F238E27FC236}">
                <a16:creationId xmlns:a16="http://schemas.microsoft.com/office/drawing/2014/main" id="{39502087-496A-6924-D3CF-4276230C42F2}"/>
              </a:ext>
            </a:extLst>
          </p:cNvPr>
          <p:cNvPicPr>
            <a:picLocks noChangeAspect="1"/>
          </p:cNvPicPr>
          <p:nvPr/>
        </p:nvPicPr>
        <p:blipFill>
          <a:blip r:embed="rId3"/>
          <a:stretch>
            <a:fillRect/>
          </a:stretch>
        </p:blipFill>
        <p:spPr>
          <a:xfrm>
            <a:off x="4142105" y="1800110"/>
            <a:ext cx="3907790" cy="1091565"/>
          </a:xfrm>
          <a:prstGeom prst="rect">
            <a:avLst/>
          </a:prstGeom>
        </p:spPr>
      </p:pic>
      <p:sp>
        <p:nvSpPr>
          <p:cNvPr id="7" name="TextBox 6">
            <a:extLst>
              <a:ext uri="{FF2B5EF4-FFF2-40B4-BE49-F238E27FC236}">
                <a16:creationId xmlns:a16="http://schemas.microsoft.com/office/drawing/2014/main" id="{EF340074-A523-96AB-4AFE-63BF5F5C59E6}"/>
              </a:ext>
            </a:extLst>
          </p:cNvPr>
          <p:cNvSpPr txBox="1"/>
          <p:nvPr/>
        </p:nvSpPr>
        <p:spPr>
          <a:xfrm>
            <a:off x="721743" y="3278994"/>
            <a:ext cx="10748513" cy="1200329"/>
          </a:xfrm>
          <a:prstGeom prst="rect">
            <a:avLst/>
          </a:prstGeom>
          <a:noFill/>
        </p:spPr>
        <p:txBody>
          <a:bodyPr wrap="square" rtlCol="0">
            <a:spAutoFit/>
          </a:bodyPr>
          <a:lstStyle/>
          <a:p>
            <a:pPr algn="just" rtl="1"/>
            <a:r>
              <a:rPr lang="fa-IR" sz="1800" kern="100" dirty="0">
                <a:effectLst/>
                <a:latin typeface="Calibri" panose="020F0502020204030204" pitchFamily="34" charset="0"/>
                <a:ea typeface="Calibri" panose="020F0502020204030204" pitchFamily="34" charset="0"/>
                <a:cs typeface="B Nazanin" panose="00000400000000000000" pitchFamily="2" charset="-78"/>
              </a:rPr>
              <a:t>لازم به ذکر است که با توجه به </a:t>
            </a:r>
            <a:r>
              <a:rPr lang="fa-IR" sz="1800" kern="100" dirty="0" err="1">
                <a:effectLst/>
                <a:latin typeface="Calibri" panose="020F0502020204030204" pitchFamily="34" charset="0"/>
                <a:ea typeface="Calibri" panose="020F0502020204030204" pitchFamily="34" charset="0"/>
                <a:cs typeface="B Nazanin" panose="00000400000000000000" pitchFamily="2" charset="-78"/>
              </a:rPr>
              <a:t>زیانده</a:t>
            </a:r>
            <a:r>
              <a:rPr lang="fa-IR" sz="1800" kern="100" dirty="0">
                <a:effectLst/>
                <a:latin typeface="Calibri" panose="020F0502020204030204" pitchFamily="34" charset="0"/>
                <a:ea typeface="Calibri" panose="020F0502020204030204" pitchFamily="34" charset="0"/>
                <a:cs typeface="B Nazanin" panose="00000400000000000000" pitchFamily="2" charset="-78"/>
              </a:rPr>
              <a:t> بودن برخی از شرکت های </a:t>
            </a:r>
            <a:r>
              <a:rPr lang="fa-IR" sz="1800" kern="100" dirty="0" err="1">
                <a:effectLst/>
                <a:latin typeface="Calibri" panose="020F0502020204030204" pitchFamily="34" charset="0"/>
                <a:ea typeface="Calibri" panose="020F0502020204030204" pitchFamily="34" charset="0"/>
                <a:cs typeface="B Nazanin" panose="00000400000000000000" pitchFamily="2" charset="-78"/>
              </a:rPr>
              <a:t>زیرمجموعه</a:t>
            </a:r>
            <a:r>
              <a:rPr lang="fa-IR" sz="1800" kern="100" dirty="0">
                <a:effectLst/>
                <a:latin typeface="Calibri" panose="020F0502020204030204" pitchFamily="34" charset="0"/>
                <a:ea typeface="Calibri" panose="020F0502020204030204" pitchFamily="34" charset="0"/>
                <a:cs typeface="B Nazanin" panose="00000400000000000000" pitchFamily="2" charset="-78"/>
              </a:rPr>
              <a:t>، امکان استفاده از روش های جریانات نقدی و تنزیل سود نقدی (روش های ارزشگذاری ذاتی) مهیا نیست. همچنین روش ارزشگذاری نسبی هم با توجه به نوسانات زیاد درآمد و سودآوری مدل دقیقی نخواهد بود. لذا قابل </a:t>
            </a:r>
            <a:r>
              <a:rPr lang="fa-IR" sz="1800" kern="100" dirty="0" err="1">
                <a:effectLst/>
                <a:latin typeface="Calibri" panose="020F0502020204030204" pitchFamily="34" charset="0"/>
                <a:ea typeface="Calibri" panose="020F0502020204030204" pitchFamily="34" charset="0"/>
                <a:cs typeface="B Nazanin" panose="00000400000000000000" pitchFamily="2" charset="-78"/>
              </a:rPr>
              <a:t>استنادترین</a:t>
            </a:r>
            <a:r>
              <a:rPr lang="fa-IR" sz="1800" kern="100" dirty="0">
                <a:effectLst/>
                <a:latin typeface="Calibri" panose="020F0502020204030204" pitchFamily="34" charset="0"/>
                <a:ea typeface="Calibri" panose="020F0502020204030204" pitchFamily="34" charset="0"/>
                <a:cs typeface="B Nazanin" panose="00000400000000000000" pitchFamily="2" charset="-78"/>
              </a:rPr>
              <a:t> روش ارزشگذاری این مجموعه، ارزشگذاری مبتنی بر ارزش خالص دارایی های گروه دارویی برکت بوده که طبق این روش شرکت در حال معامله با 43% ارزش ذاتی است.</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76315335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3" name="Picture 2">
            <a:extLst>
              <a:ext uri="{FF2B5EF4-FFF2-40B4-BE49-F238E27FC236}">
                <a16:creationId xmlns:a16="http://schemas.microsoft.com/office/drawing/2014/main" id="{DD74BE67-D395-668E-5ABD-D5D578768EE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9578099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Rectangle 2">
            <a:extLst>
              <a:ext uri="{FF2B5EF4-FFF2-40B4-BE49-F238E27FC236}">
                <a16:creationId xmlns:a16="http://schemas.microsoft.com/office/drawing/2014/main" id="{4F1890D8-64F3-F786-6045-5889DA15F28B}"/>
              </a:ext>
            </a:extLst>
          </p:cNvPr>
          <p:cNvSpPr/>
          <p:nvPr/>
        </p:nvSpPr>
        <p:spPr>
          <a:xfrm>
            <a:off x="4936034" y="1162443"/>
            <a:ext cx="6227721" cy="477054"/>
          </a:xfrm>
          <a:prstGeom prst="rect">
            <a:avLst/>
          </a:prstGeom>
        </p:spPr>
        <p:txBody>
          <a:bodyPr wrap="square">
            <a:spAutoFit/>
          </a:bodyPr>
          <a:lstStyle/>
          <a:p>
            <a:pPr algn="r" rtl="1"/>
            <a:r>
              <a:rPr lang="fa-IR" sz="2500" b="1" dirty="0">
                <a:solidFill>
                  <a:srgbClr val="133C8B"/>
                </a:solidFill>
                <a:cs typeface="B Nazanin" panose="00000400000000000000" pitchFamily="2" charset="-78"/>
              </a:rPr>
              <a:t>شاخص دارو:</a:t>
            </a:r>
            <a:endParaRPr lang="en-US" sz="2500" dirty="0">
              <a:cs typeface="B Nazanin" panose="00000400000000000000" pitchFamily="2" charset="-78"/>
            </a:endParaRPr>
          </a:p>
        </p:txBody>
      </p:sp>
      <p:sp>
        <p:nvSpPr>
          <p:cNvPr id="7" name="TextBox 6">
            <a:extLst>
              <a:ext uri="{FF2B5EF4-FFF2-40B4-BE49-F238E27FC236}">
                <a16:creationId xmlns:a16="http://schemas.microsoft.com/office/drawing/2014/main" id="{EF340074-A523-96AB-4AFE-63BF5F5C59E6}"/>
              </a:ext>
            </a:extLst>
          </p:cNvPr>
          <p:cNvSpPr txBox="1"/>
          <p:nvPr/>
        </p:nvSpPr>
        <p:spPr>
          <a:xfrm>
            <a:off x="782128" y="4927200"/>
            <a:ext cx="10748513" cy="1815882"/>
          </a:xfrm>
          <a:prstGeom prst="rect">
            <a:avLst/>
          </a:prstGeom>
          <a:noFill/>
        </p:spPr>
        <p:txBody>
          <a:bodyPr wrap="square" rtlCol="0">
            <a:spAutoFit/>
          </a:bodyPr>
          <a:lstStyle/>
          <a:p>
            <a:pPr algn="just" rtl="1"/>
            <a:r>
              <a:rPr lang="fa-IR" sz="1600" kern="100" dirty="0">
                <a:effectLst/>
                <a:latin typeface="Calibri" panose="020F0502020204030204" pitchFamily="34" charset="0"/>
                <a:ea typeface="Calibri" panose="020F0502020204030204" pitchFamily="34" charset="0"/>
                <a:cs typeface="B Nazanin" panose="00000400000000000000" pitchFamily="2" charset="-78"/>
              </a:rPr>
              <a:t>نوسانات شاخص ساختاری صعودی دارد.</a:t>
            </a:r>
          </a:p>
          <a:p>
            <a:pPr algn="just" rtl="1"/>
            <a:r>
              <a:rPr lang="fa-IR" sz="1600" kern="100" dirty="0">
                <a:effectLst/>
                <a:latin typeface="Calibri" panose="020F0502020204030204" pitchFamily="34" charset="0"/>
                <a:ea typeface="Calibri" panose="020F0502020204030204" pitchFamily="34" charset="0"/>
                <a:cs typeface="B Nazanin" panose="00000400000000000000" pitchFamily="2" charset="-78"/>
              </a:rPr>
              <a:t>هم اکنون شاخص در حال اصلاح بوده و اولین ناحیه حمایتی پیش رو حوالی 147680 واحد است.</a:t>
            </a:r>
          </a:p>
          <a:p>
            <a:pPr algn="just" rtl="1"/>
            <a:r>
              <a:rPr lang="fa-IR" sz="1600" kern="100" dirty="0">
                <a:effectLst/>
                <a:latin typeface="Calibri" panose="020F0502020204030204" pitchFamily="34" charset="0"/>
                <a:ea typeface="Calibri" panose="020F0502020204030204" pitchFamily="34" charset="0"/>
                <a:cs typeface="B Nazanin" panose="00000400000000000000" pitchFamily="2" charset="-78"/>
              </a:rPr>
              <a:t>همچنان شاخص از ناحیه حمایتی فاصله دارد و انتظار </a:t>
            </a:r>
            <a:r>
              <a:rPr lang="fa-IR" sz="1600" kern="100" dirty="0" err="1">
                <a:effectLst/>
                <a:latin typeface="Calibri" panose="020F0502020204030204" pitchFamily="34" charset="0"/>
                <a:ea typeface="Calibri" panose="020F0502020204030204" pitchFamily="34" charset="0"/>
                <a:cs typeface="B Nazanin" panose="00000400000000000000" pitchFamily="2" charset="-78"/>
              </a:rPr>
              <a:t>می‌رود</a:t>
            </a:r>
            <a:r>
              <a:rPr lang="fa-IR" sz="1600" kern="100" dirty="0">
                <a:effectLst/>
                <a:latin typeface="Calibri" panose="020F0502020204030204" pitchFamily="34" charset="0"/>
                <a:ea typeface="Calibri" panose="020F0502020204030204" pitchFamily="34" charset="0"/>
                <a:cs typeface="B Nazanin" panose="00000400000000000000" pitchFamily="2" charset="-78"/>
              </a:rPr>
              <a:t> که شاخص پس از رسیدن به ناحیه حمایتی با واکنش مثبت مواجه شود.</a:t>
            </a:r>
          </a:p>
          <a:p>
            <a:pPr algn="just" rtl="1"/>
            <a:r>
              <a:rPr lang="fa-IR" sz="1600" kern="100" dirty="0">
                <a:effectLst/>
                <a:latin typeface="Calibri" panose="020F0502020204030204" pitchFamily="34" charset="0"/>
                <a:ea typeface="Calibri" panose="020F0502020204030204" pitchFamily="34" charset="0"/>
                <a:cs typeface="B Nazanin" panose="00000400000000000000" pitchFamily="2" charset="-78"/>
              </a:rPr>
              <a:t>در صورتی که پیش از رسیدن شاخص به ناحیه حمایتی با افزایش تقاضا مواجه شویم، مادامی که روند نزولی کوتاه مدت (روند قرمز) مورد شکست قرار نگیرد و شاهد تثبیت بالای 174025 واحد نباشیم، احتمال اصلاح بیشتر قیمت وجود دارد. در صورت تثبیت بالای 174025 واحد اولین هدف پیش رو حوالی 195075 واحد است.</a:t>
            </a:r>
          </a:p>
          <a:p>
            <a:pPr algn="just" rtl="1"/>
            <a:r>
              <a:rPr lang="fa-IR" sz="1600" kern="100" dirty="0">
                <a:effectLst/>
                <a:latin typeface="Calibri" panose="020F0502020204030204" pitchFamily="34" charset="0"/>
                <a:ea typeface="Calibri" panose="020F0502020204030204" pitchFamily="34" charset="0"/>
                <a:cs typeface="B Nazanin" panose="00000400000000000000" pitchFamily="2" charset="-78"/>
              </a:rPr>
              <a:t>حد ضرر ناحیه حمایتی ذکر شده افت قیمت و تثبیت زیر 128766 واحد خواهد بود.</a:t>
            </a:r>
          </a:p>
          <a:p>
            <a:pPr algn="just" rtl="1"/>
            <a:endParaRPr lang="fa-IR" sz="1600" kern="100" dirty="0">
              <a:effectLst/>
              <a:latin typeface="Calibri" panose="020F0502020204030204" pitchFamily="34" charset="0"/>
              <a:ea typeface="Calibri" panose="020F0502020204030204" pitchFamily="34" charset="0"/>
              <a:cs typeface="B Nazanin" panose="00000400000000000000" pitchFamily="2" charset="-78"/>
            </a:endParaRPr>
          </a:p>
        </p:txBody>
      </p:sp>
      <p:pic>
        <p:nvPicPr>
          <p:cNvPr id="2" name="Picture 1">
            <a:extLst>
              <a:ext uri="{FF2B5EF4-FFF2-40B4-BE49-F238E27FC236}">
                <a16:creationId xmlns:a16="http://schemas.microsoft.com/office/drawing/2014/main" id="{5EB6F034-35B3-7000-D564-83EA38109D4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10013" y="1469007"/>
            <a:ext cx="5947410" cy="3343275"/>
          </a:xfrm>
          <a:prstGeom prst="rect">
            <a:avLst/>
          </a:prstGeom>
          <a:noFill/>
          <a:ln>
            <a:noFill/>
          </a:ln>
        </p:spPr>
      </p:pic>
    </p:spTree>
    <p:extLst>
      <p:ext uri="{BB962C8B-B14F-4D97-AF65-F5344CB8AC3E}">
        <p14:creationId xmlns:p14="http://schemas.microsoft.com/office/powerpoint/2010/main" val="42348314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Rectangle 2">
            <a:extLst>
              <a:ext uri="{FF2B5EF4-FFF2-40B4-BE49-F238E27FC236}">
                <a16:creationId xmlns:a16="http://schemas.microsoft.com/office/drawing/2014/main" id="{4F1890D8-64F3-F786-6045-5889DA15F28B}"/>
              </a:ext>
            </a:extLst>
          </p:cNvPr>
          <p:cNvSpPr/>
          <p:nvPr/>
        </p:nvSpPr>
        <p:spPr>
          <a:xfrm>
            <a:off x="4936034" y="1162443"/>
            <a:ext cx="6227721" cy="388696"/>
          </a:xfrm>
          <a:prstGeom prst="rect">
            <a:avLst/>
          </a:prstGeom>
        </p:spPr>
        <p:txBody>
          <a:bodyPr wrap="square">
            <a:spAutoFit/>
          </a:bodyPr>
          <a:lstStyle/>
          <a:p>
            <a:pPr marL="0" marR="0" algn="just" rtl="1">
              <a:lnSpc>
                <a:spcPct val="107000"/>
              </a:lnSpc>
              <a:spcBef>
                <a:spcPts val="0"/>
              </a:spcBef>
              <a:spcAft>
                <a:spcPts val="800"/>
              </a:spcAft>
            </a:pPr>
            <a:r>
              <a:rPr lang="fa-IR" sz="1800" b="1" kern="100" dirty="0" err="1">
                <a:effectLst/>
                <a:latin typeface="Calibri" panose="020F0502020204030204" pitchFamily="34" charset="0"/>
                <a:ea typeface="Calibri" panose="020F0502020204030204" pitchFamily="34" charset="0"/>
                <a:cs typeface="B Nazanin" panose="00000400000000000000" pitchFamily="2" charset="-78"/>
              </a:rPr>
              <a:t>والبر</a:t>
            </a:r>
            <a:r>
              <a:rPr lang="fa-IR" sz="1800" b="1" kern="100" dirty="0">
                <a:effectLst/>
                <a:latin typeface="Calibri" panose="020F0502020204030204" pitchFamily="34" charset="0"/>
                <a:ea typeface="Calibri" panose="020F0502020204030204" pitchFamily="34" charset="0"/>
                <a:cs typeface="B Nazanin" panose="00000400000000000000" pitchFamily="2" charset="-78"/>
              </a:rPr>
              <a:t>:</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7" name="TextBox 6">
            <a:extLst>
              <a:ext uri="{FF2B5EF4-FFF2-40B4-BE49-F238E27FC236}">
                <a16:creationId xmlns:a16="http://schemas.microsoft.com/office/drawing/2014/main" id="{EF340074-A523-96AB-4AFE-63BF5F5C59E6}"/>
              </a:ext>
            </a:extLst>
          </p:cNvPr>
          <p:cNvSpPr txBox="1"/>
          <p:nvPr/>
        </p:nvSpPr>
        <p:spPr>
          <a:xfrm>
            <a:off x="782128" y="4849564"/>
            <a:ext cx="10748513" cy="1815882"/>
          </a:xfrm>
          <a:prstGeom prst="rect">
            <a:avLst/>
          </a:prstGeom>
          <a:noFill/>
        </p:spPr>
        <p:txBody>
          <a:bodyPr wrap="square" rtlCol="0">
            <a:spAutoFit/>
          </a:bodyPr>
          <a:lstStyle/>
          <a:p>
            <a:pPr algn="just" rtl="1"/>
            <a:r>
              <a:rPr lang="fa-IR" sz="1600" kern="100" dirty="0">
                <a:effectLst/>
                <a:latin typeface="Calibri" panose="020F0502020204030204" pitchFamily="34" charset="0"/>
                <a:ea typeface="Calibri" panose="020F0502020204030204" pitchFamily="34" charset="0"/>
                <a:cs typeface="B Nazanin" panose="00000400000000000000" pitchFamily="2" charset="-78"/>
              </a:rPr>
              <a:t>نوسانات قیمت نماد </a:t>
            </a:r>
            <a:r>
              <a:rPr lang="fa-IR" sz="1600" kern="100" dirty="0" err="1">
                <a:effectLst/>
                <a:latin typeface="Calibri" panose="020F0502020204030204" pitchFamily="34" charset="0"/>
                <a:ea typeface="Calibri" panose="020F0502020204030204" pitchFamily="34" charset="0"/>
                <a:cs typeface="B Nazanin" panose="00000400000000000000" pitchFamily="2" charset="-78"/>
              </a:rPr>
              <a:t>والبر</a:t>
            </a:r>
            <a:r>
              <a:rPr lang="fa-IR" sz="1600" kern="100" dirty="0">
                <a:effectLst/>
                <a:latin typeface="Calibri" panose="020F0502020204030204" pitchFamily="34" charset="0"/>
                <a:ea typeface="Calibri" panose="020F0502020204030204" pitchFamily="34" charset="0"/>
                <a:cs typeface="B Nazanin" panose="00000400000000000000" pitchFamily="2" charset="-78"/>
              </a:rPr>
              <a:t> از تایم فریم هفتگی ساختاری صعودی دارد.</a:t>
            </a:r>
          </a:p>
          <a:p>
            <a:pPr algn="just" rtl="1"/>
            <a:r>
              <a:rPr lang="fa-IR" sz="1600" kern="100" dirty="0">
                <a:effectLst/>
                <a:latin typeface="Calibri" panose="020F0502020204030204" pitchFamily="34" charset="0"/>
                <a:ea typeface="Calibri" panose="020F0502020204030204" pitchFamily="34" charset="0"/>
                <a:cs typeface="B Nazanin" panose="00000400000000000000" pitchFamily="2" charset="-78"/>
              </a:rPr>
              <a:t>در ساختارهای صعودی هرگونه </a:t>
            </a:r>
            <a:r>
              <a:rPr lang="fa-IR" sz="1600" kern="100" dirty="0" err="1">
                <a:effectLst/>
                <a:latin typeface="Calibri" panose="020F0502020204030204" pitchFamily="34" charset="0"/>
                <a:ea typeface="Calibri" panose="020F0502020204030204" pitchFamily="34" charset="0"/>
                <a:cs typeface="B Nazanin" panose="00000400000000000000" pitchFamily="2" charset="-78"/>
              </a:rPr>
              <a:t>ناححیه</a:t>
            </a:r>
            <a:r>
              <a:rPr lang="fa-IR" sz="1600" kern="100" dirty="0">
                <a:effectLst/>
                <a:latin typeface="Calibri" panose="020F0502020204030204" pitchFamily="34" charset="0"/>
                <a:ea typeface="Calibri" panose="020F0502020204030204" pitchFamily="34" charset="0"/>
                <a:cs typeface="B Nazanin" panose="00000400000000000000" pitchFamily="2" charset="-78"/>
              </a:rPr>
              <a:t> حمایتی </a:t>
            </a:r>
            <a:r>
              <a:rPr lang="fa-IR" sz="1600" kern="100" dirty="0" err="1">
                <a:effectLst/>
                <a:latin typeface="Calibri" panose="020F0502020204030204" pitchFamily="34" charset="0"/>
                <a:ea typeface="Calibri" panose="020F0502020204030204" pitchFamily="34" charset="0"/>
                <a:cs typeface="B Nazanin" panose="00000400000000000000" pitchFamily="2" charset="-78"/>
              </a:rPr>
              <a:t>می‌تواند</a:t>
            </a:r>
            <a:r>
              <a:rPr lang="fa-IR" sz="1600" kern="100" dirty="0">
                <a:effectLst/>
                <a:latin typeface="Calibri" panose="020F0502020204030204" pitchFamily="34" charset="0"/>
                <a:ea typeface="Calibri" panose="020F0502020204030204" pitchFamily="34" charset="0"/>
                <a:cs typeface="B Nazanin" panose="00000400000000000000" pitchFamily="2" charset="-78"/>
              </a:rPr>
              <a:t> منجر به رشد قابل توجهی در قیمت سهم شود.</a:t>
            </a:r>
          </a:p>
          <a:p>
            <a:pPr algn="just" rtl="1"/>
            <a:r>
              <a:rPr lang="fa-IR" sz="1600" kern="100" dirty="0">
                <a:effectLst/>
                <a:latin typeface="Calibri" panose="020F0502020204030204" pitchFamily="34" charset="0"/>
                <a:ea typeface="Calibri" panose="020F0502020204030204" pitchFamily="34" charset="0"/>
                <a:cs typeface="B Nazanin" panose="00000400000000000000" pitchFamily="2" charset="-78"/>
              </a:rPr>
              <a:t>محدوده 378 الی 425 تومان اولین ناحیه حمایتی پیش روی </a:t>
            </a:r>
            <a:r>
              <a:rPr lang="fa-IR" sz="1600" kern="100" dirty="0" err="1">
                <a:effectLst/>
                <a:latin typeface="Calibri" panose="020F0502020204030204" pitchFamily="34" charset="0"/>
                <a:ea typeface="Calibri" panose="020F0502020204030204" pitchFamily="34" charset="0"/>
                <a:cs typeface="B Nazanin" panose="00000400000000000000" pitchFamily="2" charset="-78"/>
              </a:rPr>
              <a:t>والبر</a:t>
            </a:r>
            <a:r>
              <a:rPr lang="fa-IR" sz="1600" kern="100" dirty="0">
                <a:effectLst/>
                <a:latin typeface="Calibri" panose="020F0502020204030204" pitchFamily="34" charset="0"/>
                <a:ea typeface="Calibri" panose="020F0502020204030204" pitchFamily="34" charset="0"/>
                <a:cs typeface="B Nazanin" panose="00000400000000000000" pitchFamily="2" charset="-78"/>
              </a:rPr>
              <a:t> است که هم اکنون قیمت در وسط این محدوده قرار دارد.</a:t>
            </a:r>
          </a:p>
          <a:p>
            <a:pPr algn="just" rtl="1"/>
            <a:r>
              <a:rPr lang="fa-IR" sz="1600" kern="100" dirty="0">
                <a:effectLst/>
                <a:latin typeface="Calibri" panose="020F0502020204030204" pitchFamily="34" charset="0"/>
                <a:ea typeface="Calibri" panose="020F0502020204030204" pitchFamily="34" charset="0"/>
                <a:cs typeface="B Nazanin" panose="00000400000000000000" pitchFamily="2" charset="-78"/>
              </a:rPr>
              <a:t>در صورتی که شاهد واکنش مثبت به این محدوده باشیم، احتمال رشد قیمت تا حوالی 456 تومان وجود خواهد داشت.</a:t>
            </a:r>
          </a:p>
          <a:p>
            <a:pPr algn="just" rtl="1"/>
            <a:r>
              <a:rPr lang="fa-IR" sz="1600" kern="100" dirty="0">
                <a:effectLst/>
                <a:latin typeface="Calibri" panose="020F0502020204030204" pitchFamily="34" charset="0"/>
                <a:ea typeface="Calibri" panose="020F0502020204030204" pitchFamily="34" charset="0"/>
                <a:cs typeface="B Nazanin" panose="00000400000000000000" pitchFamily="2" charset="-78"/>
              </a:rPr>
              <a:t>برای رشد بیشتر لازم است که </a:t>
            </a:r>
            <a:r>
              <a:rPr lang="fa-IR" sz="1600" kern="100" dirty="0" err="1">
                <a:effectLst/>
                <a:latin typeface="Calibri" panose="020F0502020204030204" pitchFamily="34" charset="0"/>
                <a:ea typeface="Calibri" panose="020F0502020204030204" pitchFamily="34" charset="0"/>
                <a:cs typeface="B Nazanin" panose="00000400000000000000" pitchFamily="2" charset="-78"/>
              </a:rPr>
              <a:t>والبر</a:t>
            </a:r>
            <a:r>
              <a:rPr lang="fa-IR" sz="1600" kern="100" dirty="0">
                <a:effectLst/>
                <a:latin typeface="Calibri" panose="020F0502020204030204" pitchFamily="34" charset="0"/>
                <a:ea typeface="Calibri" panose="020F0502020204030204" pitchFamily="34" charset="0"/>
                <a:cs typeface="B Nazanin" panose="00000400000000000000" pitchFamily="2" charset="-78"/>
              </a:rPr>
              <a:t> با خروج از روند نزولی کوتاه مدت بالای 506 تومان تثبیت قیمت کند، در این صورت هدف سهم حوالی 670 تومان خواهد بود.</a:t>
            </a:r>
          </a:p>
          <a:p>
            <a:pPr algn="just" rtl="1"/>
            <a:r>
              <a:rPr lang="fa-IR" sz="1600" kern="100" dirty="0">
                <a:effectLst/>
                <a:latin typeface="Calibri" panose="020F0502020204030204" pitchFamily="34" charset="0"/>
                <a:ea typeface="Calibri" panose="020F0502020204030204" pitchFamily="34" charset="0"/>
                <a:cs typeface="B Nazanin" panose="00000400000000000000" pitchFamily="2" charset="-78"/>
              </a:rPr>
              <a:t>در صورتی که بر خلاف دیدگاه تحلیلی با عدم توانمندی ناحیه حمایتی در ایجاد تقاضا برای خرید سهم رو به رو شویم، با افت قیمت و تثبیت زیر 375 تومان تحلیل نقض شده و حمایت بعدی حوالی 330 تومان خواهد بود.</a:t>
            </a:r>
          </a:p>
        </p:txBody>
      </p:sp>
      <p:pic>
        <p:nvPicPr>
          <p:cNvPr id="5" name="Picture 4">
            <a:extLst>
              <a:ext uri="{FF2B5EF4-FFF2-40B4-BE49-F238E27FC236}">
                <a16:creationId xmlns:a16="http://schemas.microsoft.com/office/drawing/2014/main" id="{7C06568D-BC30-308D-5A6E-C0DCB5928D25}"/>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22295" y="1447627"/>
            <a:ext cx="5947410" cy="3343275"/>
          </a:xfrm>
          <a:prstGeom prst="rect">
            <a:avLst/>
          </a:prstGeom>
          <a:noFill/>
          <a:ln>
            <a:noFill/>
          </a:ln>
        </p:spPr>
      </p:pic>
    </p:spTree>
    <p:extLst>
      <p:ext uri="{BB962C8B-B14F-4D97-AF65-F5344CB8AC3E}">
        <p14:creationId xmlns:p14="http://schemas.microsoft.com/office/powerpoint/2010/main" val="18598301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TextBox 4"/>
          <p:cNvSpPr txBox="1"/>
          <p:nvPr/>
        </p:nvSpPr>
        <p:spPr>
          <a:xfrm>
            <a:off x="905775" y="2138474"/>
            <a:ext cx="10316640" cy="4150239"/>
          </a:xfrm>
          <a:prstGeom prst="rect">
            <a:avLst/>
          </a:prstGeom>
          <a:noFill/>
        </p:spPr>
        <p:txBody>
          <a:bodyPr wrap="square" rtlCol="0">
            <a:spAutoFit/>
          </a:bodyPr>
          <a:lstStyle/>
          <a:p>
            <a:pPr marL="0" marR="0" algn="just" rtl="1">
              <a:lnSpc>
                <a:spcPct val="107000"/>
              </a:lnSpc>
              <a:spcBef>
                <a:spcPts val="0"/>
              </a:spcBef>
              <a:spcAft>
                <a:spcPts val="800"/>
              </a:spcAft>
            </a:pPr>
            <a:r>
              <a:rPr lang="ar-SA" sz="1800" kern="100" dirty="0">
                <a:effectLst/>
                <a:latin typeface="Calibri" panose="020F0502020204030204" pitchFamily="34" charset="0"/>
                <a:ea typeface="Calibri" panose="020F0502020204030204" pitchFamily="34" charset="0"/>
                <a:cs typeface="B Nazanin" panose="00000400000000000000" pitchFamily="2" charset="-78"/>
              </a:rPr>
              <a:t>شرکت کی بی سی واردات انواع داروهای حیاتی و واکسنهای خارج از کشور و همچنین خرید داخلی آنها از شرکتهای تأمین کننده دیگر جهت ارائه به بازارهای دارویی کشور و تامین نیازهای سازمان غذا و دارو در زمینه واکسنها را برعهده دارد.</a:t>
            </a:r>
          </a:p>
          <a:p>
            <a:pPr marL="0" marR="0" algn="just" rtl="1">
              <a:lnSpc>
                <a:spcPct val="107000"/>
              </a:lnSpc>
              <a:spcBef>
                <a:spcPts val="0"/>
              </a:spcBef>
              <a:spcAft>
                <a:spcPts val="800"/>
              </a:spcAft>
            </a:pPr>
            <a:r>
              <a:rPr lang="ar-SA" sz="1800" kern="100" dirty="0">
                <a:effectLst/>
                <a:latin typeface="Calibri" panose="020F0502020204030204" pitchFamily="34" charset="0"/>
                <a:ea typeface="Calibri" panose="020F0502020204030204" pitchFamily="34" charset="0"/>
                <a:cs typeface="B Nazanin" panose="00000400000000000000" pitchFamily="2" charset="-78"/>
              </a:rPr>
              <a:t>فعالیت اصلی شرکت سبحان انکولوژی تولید انواع داروهای ضد سرطان بوده است. فعالیت اصلی شرکت سرمایه گذاری اعتلاء البرز، سرمایهگذاری در سهام، سهم الشرکه، واحدهای سرمایهگذاری صندوقها یا سایر اوراق بهادار دارای حق رأی شرکتها، موسسات یا صندوقهای سرمایهگذاری میباشد، که این شرکت توانسته است بازدهی بالاتر از پورتفوی بازار در سالیان اخیر را کسب کند. گروه دارویی برکت به عنوان یکی از مهمترین فعالان صنعت داروسازی کشور و با در اختیار داشتن واحدهای کسب و کاری مختلف در تمامی حلقههای زنجیره ارزش صنعت از تولید مواد اولیه، تا تولید فرآورده نهایی و توزیع، با استمرار بر اتخاذ استراتژیهای مناسب و سرمایهگذاری در فرصتهای جذاب، نوآورانه، آینده نگارانه و دارای پتانسیلهای رشد فوق العاده، آتیهای امیدبخش را پیش روی سهامداران قرار داده است.</a:t>
            </a:r>
          </a:p>
          <a:p>
            <a:pPr marL="0" marR="0" algn="just" rtl="1">
              <a:lnSpc>
                <a:spcPct val="107000"/>
              </a:lnSpc>
              <a:spcBef>
                <a:spcPts val="0"/>
              </a:spcBef>
              <a:spcAft>
                <a:spcPts val="800"/>
              </a:spcAft>
            </a:pPr>
            <a:r>
              <a:rPr lang="ar-SA" sz="1800" kern="100" dirty="0">
                <a:effectLst/>
                <a:latin typeface="Calibri" panose="020F0502020204030204" pitchFamily="34" charset="0"/>
                <a:ea typeface="Calibri" panose="020F0502020204030204" pitchFamily="34" charset="0"/>
                <a:cs typeface="B Nazanin" panose="00000400000000000000" pitchFamily="2" charset="-78"/>
              </a:rPr>
              <a:t>در میان شرکتهای گروه دارویی برکت که در تمامی حلقههای زنجیره ارزش صنعت از تولید مواد اولیه تا تولید فرآورده نهایی و توزیع، شرکت پخش البرز وظیفه پخش و توزیع دارو را در میان شرکتهای گروه بر عهده دارد. دیگر شرکتهای فرعی گروه دارویی برکت، بیوسان فارمد تولیدکننده داروهای بایوتکنولوژی در حوزه بیوسیمیلار و پپتیدها(، شفا فارمد )ساخت ماده اولیه </a:t>
            </a:r>
            <a:r>
              <a:rPr lang="en-US" sz="1800" kern="100" dirty="0">
                <a:effectLst/>
                <a:latin typeface="Calibri" panose="020F0502020204030204" pitchFamily="34" charset="0"/>
                <a:ea typeface="Calibri" panose="020F0502020204030204" pitchFamily="34" charset="0"/>
                <a:cs typeface="B Nazanin" panose="00000400000000000000" pitchFamily="2" charset="-78"/>
              </a:rPr>
              <a:t>Pen-G </a:t>
            </a:r>
            <a:r>
              <a:rPr lang="ar-SA" sz="1800" kern="100" dirty="0">
                <a:effectLst/>
                <a:latin typeface="Calibri" panose="020F0502020204030204" pitchFamily="34" charset="0"/>
                <a:ea typeface="Calibri" panose="020F0502020204030204" pitchFamily="34" charset="0"/>
                <a:cs typeface="B Nazanin" panose="00000400000000000000" pitchFamily="2" charset="-78"/>
              </a:rPr>
              <a:t>و انواع واکسن ها( و شهرک صنعتی دارویی برکت )تنها شهرک تخصصی دارویی ایران با مجهزترین زیرساخت های ساخت کارخانه دارویی( میباشند. بهرهبرداری از شهرک صنعتی دارویی برکت به عنوان تنها شهرک تخصصی دارویی و سلامت کشور و بزرگترین شهرک دارویی منطقه با هدف توسعه صنایع داروسازی صورت پذیرفته است.</a:t>
            </a:r>
          </a:p>
        </p:txBody>
      </p:sp>
      <p:sp>
        <p:nvSpPr>
          <p:cNvPr id="6" name="Rectangle 5"/>
          <p:cNvSpPr/>
          <p:nvPr/>
        </p:nvSpPr>
        <p:spPr>
          <a:xfrm>
            <a:off x="7572395" y="1368123"/>
            <a:ext cx="3650019" cy="477054"/>
          </a:xfrm>
          <a:prstGeom prst="rect">
            <a:avLst/>
          </a:prstGeom>
        </p:spPr>
        <p:txBody>
          <a:bodyPr wrap="square">
            <a:spAutoFit/>
          </a:bodyPr>
          <a:lstStyle/>
          <a:p>
            <a:pPr algn="r" rtl="1"/>
            <a:r>
              <a:rPr lang="fa-IR" sz="2500" b="1" dirty="0">
                <a:solidFill>
                  <a:srgbClr val="133C8B"/>
                </a:solidFill>
                <a:cs typeface="B Nazanin" panose="00000400000000000000" pitchFamily="2" charset="-78"/>
              </a:rPr>
              <a:t>جایگاه شرکت در صنعت</a:t>
            </a:r>
            <a:endParaRPr lang="en-US" sz="2500" dirty="0">
              <a:cs typeface="B Nazanin" panose="00000400000000000000" pitchFamily="2" charset="-78"/>
            </a:endParaRPr>
          </a:p>
        </p:txBody>
      </p:sp>
    </p:spTree>
    <p:extLst>
      <p:ext uri="{BB962C8B-B14F-4D97-AF65-F5344CB8AC3E}">
        <p14:creationId xmlns:p14="http://schemas.microsoft.com/office/powerpoint/2010/main" val="48886463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Rectangle 2">
            <a:extLst>
              <a:ext uri="{FF2B5EF4-FFF2-40B4-BE49-F238E27FC236}">
                <a16:creationId xmlns:a16="http://schemas.microsoft.com/office/drawing/2014/main" id="{4F1890D8-64F3-F786-6045-5889DA15F28B}"/>
              </a:ext>
            </a:extLst>
          </p:cNvPr>
          <p:cNvSpPr/>
          <p:nvPr/>
        </p:nvSpPr>
        <p:spPr>
          <a:xfrm>
            <a:off x="4936034" y="1162443"/>
            <a:ext cx="6227721" cy="388696"/>
          </a:xfrm>
          <a:prstGeom prst="rect">
            <a:avLst/>
          </a:prstGeom>
        </p:spPr>
        <p:txBody>
          <a:bodyPr wrap="square">
            <a:spAutoFit/>
          </a:bodyPr>
          <a:lstStyle/>
          <a:p>
            <a:pPr marL="0" marR="0" algn="just" rtl="1">
              <a:lnSpc>
                <a:spcPct val="107000"/>
              </a:lnSpc>
              <a:spcBef>
                <a:spcPts val="0"/>
              </a:spcBef>
              <a:spcAft>
                <a:spcPts val="800"/>
              </a:spcAft>
            </a:pPr>
            <a:r>
              <a:rPr lang="fa-IR" sz="1800" b="1" kern="100" dirty="0">
                <a:effectLst/>
                <a:latin typeface="Calibri" panose="020F0502020204030204" pitchFamily="34" charset="0"/>
                <a:ea typeface="Calibri" panose="020F0502020204030204" pitchFamily="34" charset="0"/>
                <a:cs typeface="B Nazanin" panose="00000400000000000000" pitchFamily="2" charset="-78"/>
              </a:rPr>
              <a:t>برکت:</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7" name="TextBox 6">
            <a:extLst>
              <a:ext uri="{FF2B5EF4-FFF2-40B4-BE49-F238E27FC236}">
                <a16:creationId xmlns:a16="http://schemas.microsoft.com/office/drawing/2014/main" id="{EF340074-A523-96AB-4AFE-63BF5F5C59E6}"/>
              </a:ext>
            </a:extLst>
          </p:cNvPr>
          <p:cNvSpPr txBox="1"/>
          <p:nvPr/>
        </p:nvSpPr>
        <p:spPr>
          <a:xfrm>
            <a:off x="782128" y="4909946"/>
            <a:ext cx="10748513" cy="1569660"/>
          </a:xfrm>
          <a:prstGeom prst="rect">
            <a:avLst/>
          </a:prstGeom>
          <a:noFill/>
        </p:spPr>
        <p:txBody>
          <a:bodyPr wrap="square" rtlCol="0">
            <a:spAutoFit/>
          </a:bodyPr>
          <a:lstStyle/>
          <a:p>
            <a:pPr algn="just" rtl="1"/>
            <a:r>
              <a:rPr lang="fa-IR" sz="1600" kern="100" dirty="0">
                <a:effectLst/>
                <a:latin typeface="Calibri" panose="020F0502020204030204" pitchFamily="34" charset="0"/>
                <a:ea typeface="Calibri" panose="020F0502020204030204" pitchFamily="34" charset="0"/>
                <a:cs typeface="B Nazanin" panose="00000400000000000000" pitchFamily="2" charset="-78"/>
              </a:rPr>
              <a:t>مهمترین سطح حمایتی پیش روی نماد برکت از منظر </a:t>
            </a:r>
            <a:r>
              <a:rPr lang="fa-IR" sz="1600" kern="100" dirty="0" err="1">
                <a:effectLst/>
                <a:latin typeface="Calibri" panose="020F0502020204030204" pitchFamily="34" charset="0"/>
                <a:ea typeface="Calibri" panose="020F0502020204030204" pitchFamily="34" charset="0"/>
                <a:cs typeface="B Nazanin" panose="00000400000000000000" pitchFamily="2" charset="-78"/>
              </a:rPr>
              <a:t>پرایسی</a:t>
            </a:r>
            <a:r>
              <a:rPr lang="fa-IR" sz="1600" kern="100" dirty="0">
                <a:effectLst/>
                <a:latin typeface="Calibri" panose="020F0502020204030204" pitchFamily="34" charset="0"/>
                <a:ea typeface="Calibri" panose="020F0502020204030204" pitchFamily="34" charset="0"/>
                <a:cs typeface="B Nazanin" panose="00000400000000000000" pitchFamily="2" charset="-78"/>
              </a:rPr>
              <a:t>، محدوده 280 الی 335 تومان است.</a:t>
            </a:r>
          </a:p>
          <a:p>
            <a:pPr algn="just" rtl="1"/>
            <a:r>
              <a:rPr lang="fa-IR" sz="1600" kern="100" dirty="0">
                <a:effectLst/>
                <a:latin typeface="Calibri" panose="020F0502020204030204" pitchFamily="34" charset="0"/>
                <a:ea typeface="Calibri" panose="020F0502020204030204" pitchFamily="34" charset="0"/>
                <a:cs typeface="B Nazanin" panose="00000400000000000000" pitchFamily="2" charset="-78"/>
              </a:rPr>
              <a:t>هم اکنون قیمت به محدوده حمایتی ذکر شده رسیده و در حال ایجاد </a:t>
            </a:r>
            <a:r>
              <a:rPr lang="fa-IR" sz="1600" kern="100" dirty="0" err="1">
                <a:effectLst/>
                <a:latin typeface="Calibri" panose="020F0502020204030204" pitchFamily="34" charset="0"/>
                <a:ea typeface="Calibri" panose="020F0502020204030204" pitchFamily="34" charset="0"/>
                <a:cs typeface="B Nazanin" panose="00000400000000000000" pitchFamily="2" charset="-78"/>
              </a:rPr>
              <a:t>واکنش‌های</a:t>
            </a:r>
            <a:r>
              <a:rPr lang="fa-IR" sz="1600" kern="100" dirty="0">
                <a:effectLst/>
                <a:latin typeface="Calibri" panose="020F0502020204030204" pitchFamily="34" charset="0"/>
                <a:ea typeface="Calibri" panose="020F0502020204030204" pitchFamily="34" charset="0"/>
                <a:cs typeface="B Nazanin" panose="00000400000000000000" pitchFamily="2" charset="-78"/>
              </a:rPr>
              <a:t> مثبت است.</a:t>
            </a:r>
          </a:p>
          <a:p>
            <a:pPr algn="just" rtl="1"/>
            <a:r>
              <a:rPr lang="fa-IR" sz="1600" kern="100" dirty="0">
                <a:effectLst/>
                <a:latin typeface="Calibri" panose="020F0502020204030204" pitchFamily="34" charset="0"/>
                <a:ea typeface="Calibri" panose="020F0502020204030204" pitchFamily="34" charset="0"/>
                <a:cs typeface="B Nazanin" panose="00000400000000000000" pitchFamily="2" charset="-78"/>
              </a:rPr>
              <a:t>هدف مورد انتظار از سطح ذکر شده، نهایتا رشد قیمت و رسیدن به حوالی 400 تومان خواهد بود.</a:t>
            </a:r>
          </a:p>
          <a:p>
            <a:pPr algn="just" rtl="1"/>
            <a:r>
              <a:rPr lang="fa-IR" sz="1600" kern="100" dirty="0">
                <a:effectLst/>
                <a:latin typeface="Calibri" panose="020F0502020204030204" pitchFamily="34" charset="0"/>
                <a:ea typeface="Calibri" panose="020F0502020204030204" pitchFamily="34" charset="0"/>
                <a:cs typeface="B Nazanin" panose="00000400000000000000" pitchFamily="2" charset="-78"/>
              </a:rPr>
              <a:t>جهت رشد بیشتر لازم است که خط روند نزولی برکت شکسته شده و همچنین شاهد تثبیت قیمت بالای 481 تومان باشیم، در این صورت نماد وارد روند صعودی خواهد شد که در این صورت لازم است سهم را جهت تعیین اهداف جدید بررسی کنیم.</a:t>
            </a:r>
          </a:p>
          <a:p>
            <a:pPr algn="just" rtl="1"/>
            <a:r>
              <a:rPr lang="fa-IR" sz="1600" kern="100" dirty="0">
                <a:effectLst/>
                <a:latin typeface="Calibri" panose="020F0502020204030204" pitchFamily="34" charset="0"/>
                <a:ea typeface="Calibri" panose="020F0502020204030204" pitchFamily="34" charset="0"/>
                <a:cs typeface="B Nazanin" panose="00000400000000000000" pitchFamily="2" charset="-78"/>
              </a:rPr>
              <a:t>در صورتی که بر خلاف دیدگاه تحلیل، ناحیه حمایتی نتواند منجر به رشد نماد برکت شود، با افت قیمت و تثبیت زیر 275 تومان دیدگاه صعودی تحلیل نقض خواهد شد.</a:t>
            </a:r>
          </a:p>
        </p:txBody>
      </p:sp>
      <p:pic>
        <p:nvPicPr>
          <p:cNvPr id="2" name="Picture 1">
            <a:extLst>
              <a:ext uri="{FF2B5EF4-FFF2-40B4-BE49-F238E27FC236}">
                <a16:creationId xmlns:a16="http://schemas.microsoft.com/office/drawing/2014/main" id="{CD5E9C9D-54A0-6C97-1400-D54BEB9B9357}"/>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56763" y="1313735"/>
            <a:ext cx="5947410" cy="3343275"/>
          </a:xfrm>
          <a:prstGeom prst="rect">
            <a:avLst/>
          </a:prstGeom>
          <a:noFill/>
          <a:ln>
            <a:noFill/>
          </a:ln>
        </p:spPr>
      </p:pic>
    </p:spTree>
    <p:extLst>
      <p:ext uri="{BB962C8B-B14F-4D97-AF65-F5344CB8AC3E}">
        <p14:creationId xmlns:p14="http://schemas.microsoft.com/office/powerpoint/2010/main" val="10828488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Rectangle 5"/>
          <p:cNvSpPr/>
          <p:nvPr/>
        </p:nvSpPr>
        <p:spPr>
          <a:xfrm>
            <a:off x="7168551" y="1368123"/>
            <a:ext cx="4053863" cy="477054"/>
          </a:xfrm>
          <a:prstGeom prst="rect">
            <a:avLst/>
          </a:prstGeom>
        </p:spPr>
        <p:txBody>
          <a:bodyPr wrap="square">
            <a:spAutoFit/>
          </a:bodyPr>
          <a:lstStyle/>
          <a:p>
            <a:pPr algn="r" rtl="1"/>
            <a:r>
              <a:rPr lang="fa-IR" sz="2500" b="1" dirty="0">
                <a:solidFill>
                  <a:srgbClr val="133C8B"/>
                </a:solidFill>
                <a:cs typeface="B Nazanin" panose="00000400000000000000" pitchFamily="2" charset="-78"/>
              </a:rPr>
              <a:t>سرمایه گذاری </a:t>
            </a:r>
            <a:r>
              <a:rPr lang="fa-IR" sz="2500" b="1" dirty="0" err="1">
                <a:solidFill>
                  <a:srgbClr val="133C8B"/>
                </a:solidFill>
                <a:cs typeface="B Nazanin" panose="00000400000000000000" pitchFamily="2" charset="-78"/>
              </a:rPr>
              <a:t>درشرکتهای</a:t>
            </a:r>
            <a:r>
              <a:rPr lang="fa-IR" sz="2500" b="1" dirty="0">
                <a:solidFill>
                  <a:srgbClr val="133C8B"/>
                </a:solidFill>
                <a:cs typeface="B Nazanin" panose="00000400000000000000" pitchFamily="2" charset="-78"/>
              </a:rPr>
              <a:t> فرعی:</a:t>
            </a:r>
            <a:endParaRPr lang="en-US" sz="2500" dirty="0">
              <a:cs typeface="B Nazanin" panose="00000400000000000000" pitchFamily="2" charset="-78"/>
            </a:endParaRPr>
          </a:p>
        </p:txBody>
      </p:sp>
      <p:pic>
        <p:nvPicPr>
          <p:cNvPr id="2" name="Picture 1">
            <a:extLst>
              <a:ext uri="{FF2B5EF4-FFF2-40B4-BE49-F238E27FC236}">
                <a16:creationId xmlns:a16="http://schemas.microsoft.com/office/drawing/2014/main" id="{05E8C847-A3DE-0924-0B4F-1778CE2E7F0D}"/>
              </a:ext>
            </a:extLst>
          </p:cNvPr>
          <p:cNvPicPr>
            <a:picLocks noChangeAspect="1"/>
          </p:cNvPicPr>
          <p:nvPr/>
        </p:nvPicPr>
        <p:blipFill>
          <a:blip r:embed="rId3"/>
          <a:stretch>
            <a:fillRect/>
          </a:stretch>
        </p:blipFill>
        <p:spPr>
          <a:xfrm>
            <a:off x="3559690" y="1972807"/>
            <a:ext cx="4831080" cy="4189095"/>
          </a:xfrm>
          <a:prstGeom prst="rect">
            <a:avLst/>
          </a:prstGeom>
        </p:spPr>
      </p:pic>
    </p:spTree>
    <p:extLst>
      <p:ext uri="{BB962C8B-B14F-4D97-AF65-F5344CB8AC3E}">
        <p14:creationId xmlns:p14="http://schemas.microsoft.com/office/powerpoint/2010/main" val="5288167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Rectangle 5"/>
          <p:cNvSpPr/>
          <p:nvPr/>
        </p:nvSpPr>
        <p:spPr>
          <a:xfrm>
            <a:off x="7168551" y="1368123"/>
            <a:ext cx="4053863" cy="477054"/>
          </a:xfrm>
          <a:prstGeom prst="rect">
            <a:avLst/>
          </a:prstGeom>
        </p:spPr>
        <p:txBody>
          <a:bodyPr wrap="square">
            <a:spAutoFit/>
          </a:bodyPr>
          <a:lstStyle/>
          <a:p>
            <a:pPr algn="r" rtl="1"/>
            <a:r>
              <a:rPr lang="fa-IR" sz="2500" b="1" dirty="0" err="1">
                <a:solidFill>
                  <a:srgbClr val="133C8B"/>
                </a:solidFill>
                <a:cs typeface="B Nazanin" panose="00000400000000000000" pitchFamily="2" charset="-78"/>
              </a:rPr>
              <a:t>طرح‌های</a:t>
            </a:r>
            <a:r>
              <a:rPr lang="fa-IR" sz="2500" b="1" dirty="0">
                <a:solidFill>
                  <a:srgbClr val="133C8B"/>
                </a:solidFill>
                <a:cs typeface="B Nazanin" panose="00000400000000000000" pitchFamily="2" charset="-78"/>
              </a:rPr>
              <a:t> توسعه:</a:t>
            </a:r>
            <a:endParaRPr lang="en-US" sz="2500" dirty="0">
              <a:cs typeface="B Nazanin" panose="00000400000000000000" pitchFamily="2" charset="-78"/>
            </a:endParaRPr>
          </a:p>
        </p:txBody>
      </p:sp>
      <p:pic>
        <p:nvPicPr>
          <p:cNvPr id="3" name="Picture 2">
            <a:extLst>
              <a:ext uri="{FF2B5EF4-FFF2-40B4-BE49-F238E27FC236}">
                <a16:creationId xmlns:a16="http://schemas.microsoft.com/office/drawing/2014/main" id="{10A30772-BA76-8EFC-03F4-5242456744E5}"/>
              </a:ext>
            </a:extLst>
          </p:cNvPr>
          <p:cNvPicPr>
            <a:picLocks noChangeAspect="1"/>
          </p:cNvPicPr>
          <p:nvPr/>
        </p:nvPicPr>
        <p:blipFill>
          <a:blip r:embed="rId3"/>
          <a:stretch>
            <a:fillRect/>
          </a:stretch>
        </p:blipFill>
        <p:spPr>
          <a:xfrm>
            <a:off x="3093929" y="1606650"/>
            <a:ext cx="5394463" cy="4727113"/>
          </a:xfrm>
          <a:prstGeom prst="rect">
            <a:avLst/>
          </a:prstGeom>
        </p:spPr>
      </p:pic>
    </p:spTree>
    <p:extLst>
      <p:ext uri="{BB962C8B-B14F-4D97-AF65-F5344CB8AC3E}">
        <p14:creationId xmlns:p14="http://schemas.microsoft.com/office/powerpoint/2010/main" val="15001794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Rectangle 5"/>
          <p:cNvSpPr/>
          <p:nvPr/>
        </p:nvSpPr>
        <p:spPr>
          <a:xfrm>
            <a:off x="7203057" y="1103718"/>
            <a:ext cx="4053863" cy="477054"/>
          </a:xfrm>
          <a:prstGeom prst="rect">
            <a:avLst/>
          </a:prstGeom>
        </p:spPr>
        <p:txBody>
          <a:bodyPr wrap="square">
            <a:spAutoFit/>
          </a:bodyPr>
          <a:lstStyle/>
          <a:p>
            <a:pPr algn="r" rtl="1"/>
            <a:r>
              <a:rPr lang="fa-IR" sz="2500" b="1" dirty="0">
                <a:solidFill>
                  <a:srgbClr val="133C8B"/>
                </a:solidFill>
                <a:cs typeface="B Nazanin" panose="00000400000000000000" pitchFamily="2" charset="-78"/>
              </a:rPr>
              <a:t>اطلاعات اعضای هیات مدیره :</a:t>
            </a:r>
            <a:endParaRPr lang="en-US" sz="2500" dirty="0">
              <a:cs typeface="B Nazanin" panose="00000400000000000000" pitchFamily="2" charset="-78"/>
            </a:endParaRPr>
          </a:p>
        </p:txBody>
      </p:sp>
      <p:pic>
        <p:nvPicPr>
          <p:cNvPr id="2" name="Picture 1">
            <a:extLst>
              <a:ext uri="{FF2B5EF4-FFF2-40B4-BE49-F238E27FC236}">
                <a16:creationId xmlns:a16="http://schemas.microsoft.com/office/drawing/2014/main" id="{1BE666F4-B63B-F50F-F4E2-C3B6798FFFBB}"/>
              </a:ext>
            </a:extLst>
          </p:cNvPr>
          <p:cNvPicPr>
            <a:picLocks noChangeAspect="1"/>
          </p:cNvPicPr>
          <p:nvPr/>
        </p:nvPicPr>
        <p:blipFill>
          <a:blip r:embed="rId3"/>
          <a:stretch>
            <a:fillRect/>
          </a:stretch>
        </p:blipFill>
        <p:spPr>
          <a:xfrm>
            <a:off x="2908540" y="1580772"/>
            <a:ext cx="5943600" cy="4948555"/>
          </a:xfrm>
          <a:prstGeom prst="rect">
            <a:avLst/>
          </a:prstGeom>
        </p:spPr>
      </p:pic>
    </p:spTree>
    <p:extLst>
      <p:ext uri="{BB962C8B-B14F-4D97-AF65-F5344CB8AC3E}">
        <p14:creationId xmlns:p14="http://schemas.microsoft.com/office/powerpoint/2010/main" val="126478721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76</TotalTime>
  <Words>6469</Words>
  <Application>Microsoft Office PowerPoint</Application>
  <PresentationFormat>Widescreen</PresentationFormat>
  <Paragraphs>138</Paragraphs>
  <Slides>60</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60</vt:i4>
      </vt:variant>
    </vt:vector>
  </HeadingPairs>
  <TitlesOfParts>
    <vt:vector size="67" baseType="lpstr">
      <vt:lpstr>Arial</vt:lpstr>
      <vt:lpstr>B Nazanin</vt:lpstr>
      <vt:lpstr>B Nza</vt:lpstr>
      <vt:lpstr>Calibri</vt:lpstr>
      <vt:lpstr>Calibri Light</vt:lpstr>
      <vt:lpstr>Yekan Bakh</vt:lpstr>
      <vt:lpstr>Office Theme</vt:lpstr>
      <vt:lpstr>PowerPoint Presentation</vt:lpstr>
      <vt:lpstr>PowerPoint Presentation</vt:lpstr>
      <vt:lpstr>ماهیت کسب و کار شرکت</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محل تایپ عنوان گزارش  کارگزاری تدبیرگران فردا</dc:title>
  <dc:creator>darigh</dc:creator>
  <cp:lastModifiedBy>fakhrehosseini</cp:lastModifiedBy>
  <cp:revision>20</cp:revision>
  <dcterms:created xsi:type="dcterms:W3CDTF">2023-07-15T05:42:44Z</dcterms:created>
  <dcterms:modified xsi:type="dcterms:W3CDTF">2024-09-03T11:00:00Z</dcterms:modified>
</cp:coreProperties>
</file>